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81" r:id="rId7"/>
    <p:sldId id="282" r:id="rId8"/>
    <p:sldId id="283" r:id="rId9"/>
    <p:sldId id="263" r:id="rId10"/>
    <p:sldId id="264" r:id="rId11"/>
    <p:sldId id="284" r:id="rId12"/>
    <p:sldId id="265" r:id="rId13"/>
    <p:sldId id="285" r:id="rId14"/>
    <p:sldId id="266" r:id="rId15"/>
    <p:sldId id="267" r:id="rId16"/>
    <p:sldId id="286" r:id="rId17"/>
    <p:sldId id="268" r:id="rId18"/>
    <p:sldId id="287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21/02/2019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21/02/2019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21/02/2019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21/02/2019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21/02/2019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21/02/2019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21/02/2019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21/02/2019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21/02/2019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21/02/2019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21/02/2019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6055F8-1D02-4417-9241-55C834FD9970}" type="datetimeFigureOut">
              <a:rPr lang="it-IT" smtClean="0"/>
              <a:pPr/>
              <a:t>21/02/2019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714348" y="928670"/>
            <a:ext cx="7772400" cy="1470025"/>
          </a:xfrm>
        </p:spPr>
        <p:txBody>
          <a:bodyPr/>
          <a:lstStyle/>
          <a:p>
            <a:r>
              <a:rPr lang="it-IT" dirty="0" smtClean="0"/>
              <a:t>Rapporto Autovalutazione</a:t>
            </a:r>
            <a:br>
              <a:rPr lang="it-IT" dirty="0" smtClean="0"/>
            </a:br>
            <a:endParaRPr lang="it-IT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428728" y="3000372"/>
            <a:ext cx="6400800" cy="2143140"/>
          </a:xfrm>
        </p:spPr>
        <p:txBody>
          <a:bodyPr>
            <a:normAutofit lnSpcReduction="10000"/>
          </a:bodyPr>
          <a:lstStyle/>
          <a:p>
            <a:r>
              <a:rPr lang="it-IT" dirty="0" smtClean="0">
                <a:solidFill>
                  <a:srgbClr val="FF0000"/>
                </a:solidFill>
              </a:rPr>
              <a:t>Periodo di Riferimento -  2019/22</a:t>
            </a:r>
          </a:p>
          <a:p>
            <a:r>
              <a:rPr lang="it-IT" dirty="0" smtClean="0">
                <a:solidFill>
                  <a:srgbClr val="FF0000"/>
                </a:solidFill>
              </a:rPr>
              <a:t>RAV Scuola -  SAIS037006</a:t>
            </a:r>
          </a:p>
          <a:p>
            <a:r>
              <a:rPr lang="it-IT" dirty="0" smtClean="0">
                <a:solidFill>
                  <a:srgbClr val="FF0000"/>
                </a:solidFill>
              </a:rPr>
              <a:t>"LEONARDO DA VINCI“</a:t>
            </a:r>
          </a:p>
          <a:p>
            <a:r>
              <a:rPr lang="it-IT" dirty="0" smtClean="0">
                <a:solidFill>
                  <a:srgbClr val="FF0000"/>
                </a:solidFill>
              </a:rPr>
              <a:t>SAPRI</a:t>
            </a:r>
          </a:p>
          <a:p>
            <a:endParaRPr lang="it-IT" dirty="0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0926" y="5286363"/>
            <a:ext cx="1643074" cy="157163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569167" y="626077"/>
            <a:ext cx="7931923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 algn="just" defTabSz="914400">
              <a:spcBef>
                <a:spcPct val="0"/>
              </a:spcBef>
              <a:defRPr/>
            </a:pPr>
            <a:r>
              <a:rPr lang="it-IT" altLang="it-IT" sz="3600" b="1" dirty="0">
                <a:solidFill>
                  <a:srgbClr val="336600"/>
                </a:solidFill>
              </a:rPr>
              <a:t>Il RAV è un documento articolato in 5 sezioni che prevedono:</a:t>
            </a:r>
          </a:p>
          <a:p>
            <a:pPr marL="342900" lvl="0" indent="-342900" algn="just" defTabSz="914400">
              <a:spcBef>
                <a:spcPct val="0"/>
              </a:spcBef>
              <a:buFont typeface="Arial" pitchFamily="34" charset="0"/>
              <a:buChar char="•"/>
              <a:defRPr/>
            </a:pPr>
            <a:r>
              <a:rPr lang="it-IT" altLang="it-IT" sz="3600" b="1" dirty="0">
                <a:solidFill>
                  <a:srgbClr val="336600"/>
                </a:solidFill>
              </a:rPr>
              <a:t>definizione di 49 </a:t>
            </a:r>
            <a:r>
              <a:rPr lang="it-IT" altLang="it-IT" sz="3600" b="1" dirty="0" smtClean="0">
                <a:solidFill>
                  <a:srgbClr val="336600"/>
                </a:solidFill>
              </a:rPr>
              <a:t>indicatori;</a:t>
            </a:r>
            <a:endParaRPr lang="it-IT" altLang="it-IT" sz="3600" b="1" dirty="0">
              <a:solidFill>
                <a:srgbClr val="336600"/>
              </a:solidFill>
            </a:endParaRPr>
          </a:p>
          <a:p>
            <a:pPr marL="342900" lvl="0" indent="-342900" algn="just" defTabSz="914400">
              <a:spcBef>
                <a:spcPct val="0"/>
              </a:spcBef>
              <a:buFont typeface="Arial" pitchFamily="34" charset="0"/>
              <a:buChar char="•"/>
              <a:defRPr/>
            </a:pPr>
            <a:r>
              <a:rPr lang="it-IT" altLang="it-IT" sz="3600" b="1" dirty="0">
                <a:solidFill>
                  <a:srgbClr val="336600"/>
                </a:solidFill>
              </a:rPr>
              <a:t>individuazione dei punti di forza e di </a:t>
            </a:r>
            <a:r>
              <a:rPr lang="it-IT" altLang="it-IT" sz="3600" b="1" dirty="0" smtClean="0">
                <a:solidFill>
                  <a:srgbClr val="336600"/>
                </a:solidFill>
              </a:rPr>
              <a:t>debolezza;</a:t>
            </a:r>
            <a:endParaRPr lang="it-IT" altLang="it-IT" sz="3600" b="1" dirty="0">
              <a:solidFill>
                <a:srgbClr val="336600"/>
              </a:solidFill>
            </a:endParaRPr>
          </a:p>
          <a:p>
            <a:pPr marL="342900" lvl="0" indent="-342900" algn="just" defTabSz="914400">
              <a:spcBef>
                <a:spcPct val="0"/>
              </a:spcBef>
              <a:buFont typeface="Arial" pitchFamily="34" charset="0"/>
              <a:buChar char="•"/>
              <a:defRPr/>
            </a:pPr>
            <a:r>
              <a:rPr lang="it-IT" altLang="it-IT" sz="3600" b="1" dirty="0">
                <a:solidFill>
                  <a:srgbClr val="336600"/>
                </a:solidFill>
              </a:rPr>
              <a:t>elaborazione di strategie per rafforzare la propria azione educativa.</a:t>
            </a:r>
          </a:p>
          <a:p>
            <a:endParaRPr lang="it-IT" sz="3600" dirty="0">
              <a:solidFill>
                <a:srgbClr val="3366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/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928662" y="571480"/>
            <a:ext cx="7715304" cy="56436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>
                <a:solidFill>
                  <a:srgbClr val="336600"/>
                </a:solidFill>
              </a:rPr>
              <a:t>1. CONTESTO E RISORSE</a:t>
            </a:r>
            <a:endParaRPr lang="it-IT" dirty="0">
              <a:solidFill>
                <a:srgbClr val="336600"/>
              </a:solidFill>
            </a:endParaRPr>
          </a:p>
        </p:txBody>
      </p:sp>
      <p:sp>
        <p:nvSpPr>
          <p:cNvPr id="4" name="Segnaposto contenuto 5"/>
          <p:cNvSpPr txBox="1">
            <a:spLocks/>
          </p:cNvSpPr>
          <p:nvPr/>
        </p:nvSpPr>
        <p:spPr>
          <a:xfrm>
            <a:off x="966651" y="2358918"/>
            <a:ext cx="7177249" cy="3052837"/>
          </a:xfrm>
          <a:prstGeom prst="rect">
            <a:avLst/>
          </a:prstGeom>
          <a:solidFill>
            <a:srgbClr val="CCFF99"/>
          </a:solidFill>
        </p:spPr>
        <p:txBody>
          <a:bodyPr>
            <a:normAutofit fontScale="70000" lnSpcReduction="2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2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it-IT" sz="3200" b="1" i="0" u="none" strike="noStrike" kern="1200" cap="none" spc="0" normalizeH="0" baseline="0" noProof="0" smtClean="0">
                <a:ln>
                  <a:noFill/>
                </a:ln>
                <a:solidFill>
                  <a:srgbClr val="3366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1.1 Popolazione scolastica</a:t>
            </a:r>
          </a:p>
          <a:p>
            <a:pPr marL="342900" marR="0" lvl="0" indent="-342900" algn="l" defTabSz="914400" rtl="0" eaLnBrk="1" fontAlgn="auto" latinLnBrk="0" hangingPunct="1">
              <a:lnSpc>
                <a:spcPct val="2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it-IT" sz="3200" b="1" i="0" u="none" strike="noStrike" kern="1200" cap="none" spc="0" normalizeH="0" baseline="0" noProof="0" smtClean="0">
                <a:ln>
                  <a:noFill/>
                </a:ln>
                <a:solidFill>
                  <a:srgbClr val="3366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1.2 Territorio e capitale sociale</a:t>
            </a:r>
          </a:p>
          <a:p>
            <a:pPr marL="342900" marR="0" lvl="0" indent="-342900" algn="l" defTabSz="914400" rtl="0" eaLnBrk="1" fontAlgn="auto" latinLnBrk="0" hangingPunct="1">
              <a:lnSpc>
                <a:spcPct val="2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it-IT" sz="3200" b="1" i="0" u="none" strike="noStrike" kern="1200" cap="none" spc="0" normalizeH="0" baseline="0" noProof="0" smtClean="0">
                <a:ln>
                  <a:noFill/>
                </a:ln>
                <a:solidFill>
                  <a:srgbClr val="3366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1.3 Risorse economiche e materiali</a:t>
            </a:r>
          </a:p>
          <a:p>
            <a:pPr marL="342900" marR="0" lvl="0" indent="-342900" algn="l" defTabSz="914400" rtl="0" eaLnBrk="1" fontAlgn="auto" latinLnBrk="0" hangingPunct="1">
              <a:lnSpc>
                <a:spcPct val="2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it-IT" sz="3200" b="1" i="0" u="none" strike="noStrike" kern="1200" cap="none" spc="0" normalizeH="0" baseline="0" noProof="0" smtClean="0">
                <a:ln>
                  <a:noFill/>
                </a:ln>
                <a:solidFill>
                  <a:srgbClr val="3366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1.4 Risorse professionali</a:t>
            </a:r>
          </a:p>
          <a:p>
            <a:pPr marL="342900" marR="0" lvl="0" indent="-342900" algn="l" defTabSz="914400" rtl="0" eaLnBrk="1" fontAlgn="auto" latinLnBrk="0" hangingPunct="1">
              <a:lnSpc>
                <a:spcPct val="2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it-IT" sz="3200" b="0" i="0" u="none" strike="noStrike" kern="1200" cap="none" spc="0" normalizeH="0" baseline="0" noProof="0" dirty="0">
              <a:ln>
                <a:noFill/>
              </a:ln>
              <a:solidFill>
                <a:srgbClr val="3366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75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75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75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75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25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75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75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build="p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5"/>
          <p:cNvSpPr txBox="1">
            <a:spLocks/>
          </p:cNvSpPr>
          <p:nvPr/>
        </p:nvSpPr>
        <p:spPr>
          <a:xfrm>
            <a:off x="357158" y="487305"/>
            <a:ext cx="8229372" cy="6370695"/>
          </a:xfrm>
          <a:prstGeom prst="rect">
            <a:avLst/>
          </a:prstGeom>
          <a:solidFill>
            <a:srgbClr val="CCFF99"/>
          </a:solidFill>
        </p:spPr>
        <p:txBody>
          <a:bodyPr>
            <a:noAutofit/>
          </a:bodyPr>
          <a:lstStyle/>
          <a:p>
            <a:pPr algn="just">
              <a:spcAft>
                <a:spcPts val="0"/>
              </a:spcAft>
            </a:pPr>
            <a:r>
              <a:rPr lang="it-IT" sz="2400" b="1" kern="1200" dirty="0" smtClean="0">
                <a:solidFill>
                  <a:srgbClr val="3366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1.1 Popolazione scolastica</a:t>
            </a:r>
          </a:p>
          <a:p>
            <a:pPr fontAlgn="t"/>
            <a:endParaRPr lang="it-IT" sz="1600" b="1" dirty="0" smtClean="0"/>
          </a:p>
          <a:p>
            <a:pPr fontAlgn="t"/>
            <a:r>
              <a:rPr lang="it-IT" sz="1600" b="1" dirty="0" smtClean="0"/>
              <a:t>PUNTI </a:t>
            </a:r>
            <a:r>
              <a:rPr lang="it-IT" sz="1600" b="1" dirty="0" err="1" smtClean="0"/>
              <a:t>DI</a:t>
            </a:r>
            <a:r>
              <a:rPr lang="it-IT" sz="1600" b="1" dirty="0" smtClean="0"/>
              <a:t> FORZA</a:t>
            </a:r>
          </a:p>
          <a:p>
            <a:pPr fontAlgn="t"/>
            <a:r>
              <a:rPr lang="it-IT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L'Istituto è ubicato in un territorio a forte vocazione turistica che raccoglie migliaia di studenti provenienti da un vasto territorio, non solo provinciale,ma anche interregionale, considerata la contiguità con la Basilicata e la vicinanza alla Calabria, anche grazie alla linea ferroviaria </a:t>
            </a:r>
            <a:r>
              <a:rPr lang="it-IT" dirty="0" err="1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Reggio-Salerno</a:t>
            </a:r>
            <a:r>
              <a:rPr lang="it-IT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 La presenza di flussi immigratori è minima. </a:t>
            </a:r>
          </a:p>
          <a:p>
            <a:pPr fontAlgn="t"/>
            <a:endParaRPr lang="it-IT" sz="1600" b="1" dirty="0" smtClean="0"/>
          </a:p>
          <a:p>
            <a:pPr fontAlgn="t"/>
            <a:r>
              <a:rPr lang="it-IT" sz="1600" b="1" dirty="0" smtClean="0"/>
              <a:t>PUNTI </a:t>
            </a:r>
            <a:r>
              <a:rPr lang="it-IT" sz="1600" b="1" dirty="0" err="1" smtClean="0"/>
              <a:t>DI</a:t>
            </a:r>
            <a:r>
              <a:rPr lang="it-IT" sz="1600" b="1" dirty="0" smtClean="0"/>
              <a:t> DEBOLEZZA</a:t>
            </a:r>
          </a:p>
          <a:p>
            <a:r>
              <a:rPr lang="it-IT" dirty="0" smtClean="0"/>
              <a:t>Ritardo nella concertazione istituzionale ed emergenza di bisogni primari non corrisposti, soprattutto nelle realtà interne. </a:t>
            </a:r>
          </a:p>
          <a:p>
            <a:r>
              <a:rPr lang="it-IT" dirty="0" smtClean="0"/>
              <a:t> Famiglie, in massima parte,  con titolo di studi medi. Molto basso il numero di famiglie in cui è presente una laurea, scarso il numero di genitori professionisti.</a:t>
            </a:r>
          </a:p>
          <a:p>
            <a:r>
              <a:rPr lang="it-IT" dirty="0" smtClean="0"/>
              <a:t>Contesto sociale fortemente influenzato dalla perdita di reddito delle famiglie e dalla precarietà del lavoro. Ciò si ripercuote sui livelli di esercizio del diritto allo studio. </a:t>
            </a:r>
          </a:p>
          <a:p>
            <a:r>
              <a:rPr lang="it-IT" dirty="0" smtClean="0"/>
              <a:t>Molte le famiglie dove ci sono difficoltà a comprare i libri o l'abbonamento ai mezzi di trasporto.</a:t>
            </a:r>
          </a:p>
          <a:p>
            <a:endParaRPr lang="it-IT" sz="1600" dirty="0" smtClean="0"/>
          </a:p>
          <a:p>
            <a:endParaRPr lang="it-IT" sz="1600" dirty="0" smtClean="0"/>
          </a:p>
          <a:p>
            <a:pPr algn="just">
              <a:spcAft>
                <a:spcPts val="0"/>
              </a:spcAft>
            </a:pPr>
            <a:endParaRPr lang="it-IT" sz="1600" b="1" kern="1200" dirty="0" smtClean="0">
              <a:solidFill>
                <a:srgbClr val="3366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endParaRPr lang="it-IT" sz="1600" dirty="0" smtClean="0">
              <a:solidFill>
                <a:srgbClr val="3366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endParaRPr lang="it-IT" sz="1600" dirty="0" smtClean="0">
              <a:solidFill>
                <a:srgbClr val="3366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5"/>
          <p:cNvSpPr txBox="1">
            <a:spLocks/>
          </p:cNvSpPr>
          <p:nvPr/>
        </p:nvSpPr>
        <p:spPr>
          <a:xfrm>
            <a:off x="486032" y="130139"/>
            <a:ext cx="8229372" cy="6370695"/>
          </a:xfrm>
          <a:prstGeom prst="rect">
            <a:avLst/>
          </a:prstGeom>
          <a:solidFill>
            <a:srgbClr val="CCFF99"/>
          </a:solidFill>
        </p:spPr>
        <p:txBody>
          <a:bodyPr>
            <a:noAutofit/>
          </a:bodyPr>
          <a:lstStyle/>
          <a:p>
            <a:pPr algn="just">
              <a:spcAft>
                <a:spcPts val="0"/>
              </a:spcAft>
            </a:pPr>
            <a:endParaRPr lang="it-IT" sz="1600" b="1" dirty="0" smtClean="0">
              <a:solidFill>
                <a:srgbClr val="3366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endParaRPr lang="it-IT" sz="1600" b="1" kern="1200" dirty="0" smtClean="0">
              <a:solidFill>
                <a:srgbClr val="3366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it-IT" sz="2400" b="1" dirty="0" smtClean="0">
                <a:solidFill>
                  <a:srgbClr val="3366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1.2 Territorio e capitale sociale</a:t>
            </a:r>
            <a:endParaRPr lang="it-IT" sz="24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endParaRPr lang="it-IT" sz="1600" b="1" kern="1200" dirty="0" smtClean="0">
              <a:solidFill>
                <a:srgbClr val="3366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endParaRPr lang="it-IT" sz="1600" b="1" kern="1200" dirty="0" smtClean="0">
              <a:solidFill>
                <a:srgbClr val="3366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endParaRPr lang="it-IT" sz="1600" dirty="0" smtClean="0">
              <a:solidFill>
                <a:srgbClr val="3366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endParaRPr lang="it-IT" sz="1600" dirty="0" smtClean="0">
              <a:solidFill>
                <a:srgbClr val="3366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Tabella 2"/>
          <p:cNvGraphicFramePr>
            <a:graphicFrameLocks noGrp="1"/>
          </p:cNvGraphicFramePr>
          <p:nvPr/>
        </p:nvGraphicFramePr>
        <p:xfrm>
          <a:off x="500034" y="1428736"/>
          <a:ext cx="8128000" cy="4577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0"/>
                <a:gridCol w="4064000"/>
              </a:tblGrid>
              <a:tr h="370840">
                <a:tc>
                  <a:txBody>
                    <a:bodyPr/>
                    <a:lstStyle/>
                    <a:p>
                      <a:r>
                        <a:rPr lang="it-IT" dirty="0" smtClean="0"/>
                        <a:t>PUNTI </a:t>
                      </a:r>
                      <a:r>
                        <a:rPr lang="it-IT" dirty="0" err="1" smtClean="0"/>
                        <a:t>DI</a:t>
                      </a:r>
                      <a:r>
                        <a:rPr lang="it-IT" dirty="0" smtClean="0"/>
                        <a:t> FORZA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PUNTI </a:t>
                      </a:r>
                      <a:r>
                        <a:rPr lang="it-IT" dirty="0" err="1" smtClean="0"/>
                        <a:t>DI</a:t>
                      </a:r>
                      <a:r>
                        <a:rPr lang="it-IT" dirty="0" smtClean="0"/>
                        <a:t> DEBOLEZZA</a:t>
                      </a:r>
                      <a:endParaRPr lang="it-IT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t-IT" dirty="0" smtClean="0"/>
                        <a:t> Vocazione turistica e attività legate all'utilizzo della terra e alla agricoltura aziendale, in un' ottica di attenzione ambientale e di recupero delle tradizioni e della sostenibilità dello sviluppo. </a:t>
                      </a:r>
                    </a:p>
                    <a:p>
                      <a:endParaRPr lang="it-IT" dirty="0" smtClean="0"/>
                    </a:p>
                    <a:p>
                      <a:r>
                        <a:rPr lang="it-IT" dirty="0" smtClean="0"/>
                        <a:t>Presenza di risorse naturali utilmente collocabili in un circuito virtuoso di crescita sociale,economica e culturale; </a:t>
                      </a:r>
                    </a:p>
                    <a:p>
                      <a:endParaRPr lang="it-IT" dirty="0" smtClean="0"/>
                    </a:p>
                    <a:p>
                      <a:r>
                        <a:rPr lang="it-IT" dirty="0" smtClean="0"/>
                        <a:t>Recupero dei centri storici e delle peculiarità storico-archeologiche e paesaggistiche.</a:t>
                      </a:r>
                    </a:p>
                    <a:p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it-IT" sz="1800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Fenomeno della disoccupazione .</a:t>
                      </a:r>
                    </a:p>
                    <a:p>
                      <a:pPr marL="0" marR="0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it-IT" sz="1800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Carenze di centri aggregazione ed opportunità sociali e culturali .</a:t>
                      </a:r>
                    </a:p>
                    <a:p>
                      <a:pPr marL="0" marR="0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it-IT" sz="1800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Famiglie economicamente deboli e poco attive nella partecipazione alla vita scolastica.</a:t>
                      </a:r>
                    </a:p>
                    <a:p>
                      <a:pPr marL="0" marR="0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it-IT" sz="1800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Realtà depressa sul piano infrastrutturale con gravissima situazione delle comunicazioni stradali e isolamento delle realtà interne. </a:t>
                      </a:r>
                    </a:p>
                    <a:p>
                      <a:pPr marL="0" marR="0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it-IT" sz="1800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La Provincia, istituzione delegata alla manutenzione delle strade e degli istituti scolastici secondari non riesce al momento a corrispondere alle pregresse e numerose esigenze.</a:t>
                      </a:r>
                      <a:endParaRPr lang="it-IT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5"/>
          <p:cNvSpPr txBox="1">
            <a:spLocks/>
          </p:cNvSpPr>
          <p:nvPr/>
        </p:nvSpPr>
        <p:spPr>
          <a:xfrm>
            <a:off x="486032" y="130139"/>
            <a:ext cx="8229372" cy="6370695"/>
          </a:xfrm>
          <a:prstGeom prst="rect">
            <a:avLst/>
          </a:prstGeom>
          <a:solidFill>
            <a:srgbClr val="CCFF99"/>
          </a:solidFill>
        </p:spPr>
        <p:txBody>
          <a:bodyPr>
            <a:noAutofit/>
          </a:bodyPr>
          <a:lstStyle/>
          <a:p>
            <a:pPr algn="just">
              <a:spcAft>
                <a:spcPts val="0"/>
              </a:spcAft>
            </a:pPr>
            <a:endParaRPr lang="it-IT" sz="1600" b="1" dirty="0" smtClean="0">
              <a:solidFill>
                <a:srgbClr val="3366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endParaRPr lang="it-IT" sz="1600" b="1" kern="1200" dirty="0" smtClean="0">
              <a:solidFill>
                <a:srgbClr val="3366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it-IT" sz="2400" b="1" dirty="0" smtClean="0">
                <a:solidFill>
                  <a:srgbClr val="3366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1.3 Risorse economiche e materiali</a:t>
            </a:r>
            <a:endParaRPr lang="it-IT" sz="1600" b="1" kern="1200" dirty="0" smtClean="0">
              <a:solidFill>
                <a:srgbClr val="3366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endParaRPr lang="it-IT" sz="1600" b="1" kern="1200" dirty="0" smtClean="0">
              <a:solidFill>
                <a:srgbClr val="3366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endParaRPr lang="it-IT" sz="1600" dirty="0" smtClean="0">
              <a:solidFill>
                <a:srgbClr val="3366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endParaRPr lang="it-IT" sz="1600" dirty="0" smtClean="0">
              <a:solidFill>
                <a:srgbClr val="3366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Tabella 2"/>
          <p:cNvGraphicFramePr>
            <a:graphicFrameLocks noGrp="1"/>
          </p:cNvGraphicFramePr>
          <p:nvPr/>
        </p:nvGraphicFramePr>
        <p:xfrm>
          <a:off x="500034" y="1428736"/>
          <a:ext cx="8128000" cy="4577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0"/>
                <a:gridCol w="4064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PUNTI </a:t>
                      </a:r>
                      <a:r>
                        <a:rPr lang="it-IT" dirty="0" err="1" smtClean="0"/>
                        <a:t>DI</a:t>
                      </a:r>
                      <a:r>
                        <a:rPr lang="it-IT" dirty="0" smtClean="0"/>
                        <a:t> FORZA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PUNTI </a:t>
                      </a:r>
                      <a:r>
                        <a:rPr lang="it-IT" dirty="0" err="1" smtClean="0"/>
                        <a:t>DI</a:t>
                      </a:r>
                      <a:r>
                        <a:rPr lang="it-IT" dirty="0" smtClean="0"/>
                        <a:t> DEBOLEZZA</a:t>
                      </a:r>
                      <a:endParaRPr lang="it-IT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it-IT" sz="1800" kern="1200" dirty="0" smtClean="0">
                          <a:solidFill>
                            <a:srgbClr val="3366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Strutture datate ma sufficientemente agibili, sostenute da una manutenzione appena ordinaria, a causa della carenza di interventi provinciali.  </a:t>
                      </a:r>
                    </a:p>
                    <a:p>
                      <a:pPr algn="just"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it-IT" sz="1800" kern="1200" dirty="0" smtClean="0">
                          <a:solidFill>
                            <a:srgbClr val="3366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Il</a:t>
                      </a:r>
                      <a:r>
                        <a:rPr lang="it-IT" sz="1800" kern="1200" baseline="0" dirty="0" smtClean="0">
                          <a:solidFill>
                            <a:srgbClr val="3366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plesso di Via Kennedy,</a:t>
                      </a:r>
                      <a:r>
                        <a:rPr lang="it-IT" sz="1800" kern="1200" dirty="0" smtClean="0">
                          <a:solidFill>
                            <a:srgbClr val="3366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ubicato nel cuore della cittadina, presenta ampi spazi di miglioramento e di ampliamento per consentire l'allocazione di nuovi laboratori e soprattutto delle aule IPSIA.</a:t>
                      </a:r>
                    </a:p>
                    <a:p>
                      <a:pPr algn="just"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it-IT" sz="1800" kern="1200" dirty="0" smtClean="0">
                          <a:solidFill>
                            <a:srgbClr val="3366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Gli istituti sono dotati di tecnologie e laboratori anche avanzati. </a:t>
                      </a:r>
                    </a:p>
                    <a:p>
                      <a:pPr algn="just"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it-IT" sz="1800" kern="1200" dirty="0" smtClean="0">
                          <a:solidFill>
                            <a:srgbClr val="3366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Risorse economiche disponibili sono quelle dei fondi europei e in parte dei trasferimenti statali.</a:t>
                      </a:r>
                    </a:p>
                    <a:p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it-IT" sz="1800" kern="1200" dirty="0" smtClean="0">
                          <a:solidFill>
                            <a:srgbClr val="3366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Manutenzione appena ordinaria. </a:t>
                      </a:r>
                    </a:p>
                    <a:p>
                      <a:pPr marL="0" marR="0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it-IT" sz="1800" kern="1200" dirty="0" smtClean="0">
                          <a:solidFill>
                            <a:srgbClr val="3366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Carenza di aule. </a:t>
                      </a:r>
                    </a:p>
                    <a:p>
                      <a:pPr marL="0" marR="0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it-IT" sz="1800" kern="1200" dirty="0" smtClean="0">
                          <a:solidFill>
                            <a:srgbClr val="3366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Scarsa presenza delle </a:t>
                      </a:r>
                      <a:r>
                        <a:rPr lang="it-IT" sz="1800" kern="1200" dirty="0" err="1" smtClean="0">
                          <a:solidFill>
                            <a:srgbClr val="3366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Lim</a:t>
                      </a:r>
                      <a:r>
                        <a:rPr lang="it-IT" sz="1800" kern="1200" dirty="0" smtClean="0">
                          <a:solidFill>
                            <a:srgbClr val="3366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nelle aule.</a:t>
                      </a:r>
                    </a:p>
                    <a:p>
                      <a:pPr marL="0" marR="0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it-IT" sz="1800" kern="1200" dirty="0" smtClean="0">
                          <a:solidFill>
                            <a:srgbClr val="3366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Edifici scolastici che non facilitano una didattica veramente innovativa e soprattutto un'</a:t>
                      </a:r>
                      <a:r>
                        <a:rPr lang="it-IT" sz="1800" kern="1200" dirty="0" err="1" smtClean="0">
                          <a:solidFill>
                            <a:srgbClr val="3366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organizzzazione</a:t>
                      </a:r>
                      <a:r>
                        <a:rPr lang="it-IT" sz="1800" kern="1200" dirty="0" smtClean="0">
                          <a:solidFill>
                            <a:srgbClr val="3366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scolastica moderna e articolata.</a:t>
                      </a:r>
                    </a:p>
                    <a:p>
                      <a:pPr marL="0" marR="0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it-IT" sz="1800" kern="1200" dirty="0" smtClean="0">
                          <a:solidFill>
                            <a:srgbClr val="3366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Mancanza di una palestra all'</a:t>
                      </a:r>
                      <a:r>
                        <a:rPr lang="it-IT" sz="1800" kern="1200" dirty="0" err="1" smtClean="0">
                          <a:solidFill>
                            <a:srgbClr val="3366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Ipsia</a:t>
                      </a:r>
                      <a:r>
                        <a:rPr lang="it-IT" sz="1800" kern="1200" dirty="0" smtClean="0">
                          <a:solidFill>
                            <a:srgbClr val="3366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  <a:p>
                      <a:pPr marL="0" marR="0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it-IT" sz="1800" kern="1200" dirty="0" smtClean="0">
                          <a:solidFill>
                            <a:srgbClr val="3366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Aule dell'</a:t>
                      </a:r>
                      <a:r>
                        <a:rPr lang="it-IT" sz="1800" kern="1200" dirty="0" err="1" smtClean="0">
                          <a:solidFill>
                            <a:srgbClr val="3366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Ipsia</a:t>
                      </a:r>
                      <a:r>
                        <a:rPr lang="it-IT" sz="1800" kern="1200" dirty="0" smtClean="0">
                          <a:solidFill>
                            <a:srgbClr val="3366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attualmente ubicate in edificio privato, non funzionale alle nuove sfide dell'istruzione tecnico-professionale </a:t>
                      </a:r>
                      <a:r>
                        <a:rPr lang="it-IT" sz="1800" kern="1200" dirty="0" err="1" smtClean="0">
                          <a:solidFill>
                            <a:srgbClr val="3366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nè</a:t>
                      </a:r>
                      <a:r>
                        <a:rPr lang="it-IT" sz="1800" kern="1200" dirty="0" smtClean="0">
                          <a:solidFill>
                            <a:srgbClr val="3366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al benessere degli studenti. </a:t>
                      </a:r>
                    </a:p>
                    <a:p>
                      <a:pPr marL="0" marR="0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it-IT" sz="1800" kern="1200" dirty="0" smtClean="0">
                          <a:solidFill>
                            <a:srgbClr val="336600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FIS ridotto.</a:t>
                      </a:r>
                      <a:endParaRPr lang="it-IT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5"/>
          <p:cNvSpPr txBox="1">
            <a:spLocks/>
          </p:cNvSpPr>
          <p:nvPr/>
        </p:nvSpPr>
        <p:spPr>
          <a:xfrm>
            <a:off x="486032" y="130139"/>
            <a:ext cx="8229372" cy="6370695"/>
          </a:xfrm>
          <a:prstGeom prst="rect">
            <a:avLst/>
          </a:prstGeom>
          <a:solidFill>
            <a:srgbClr val="CCFF99"/>
          </a:solidFill>
        </p:spPr>
        <p:txBody>
          <a:bodyPr>
            <a:noAutofit/>
          </a:bodyPr>
          <a:lstStyle/>
          <a:p>
            <a:pPr algn="just">
              <a:spcAft>
                <a:spcPts val="0"/>
              </a:spcAft>
            </a:pPr>
            <a:endParaRPr lang="it-IT" sz="1600" b="1" dirty="0" smtClean="0">
              <a:solidFill>
                <a:srgbClr val="3366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endParaRPr lang="it-IT" sz="1600" b="1" kern="1200" dirty="0" smtClean="0">
              <a:solidFill>
                <a:srgbClr val="3366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it-IT" sz="2400" b="1" dirty="0" smtClean="0">
                <a:solidFill>
                  <a:srgbClr val="3366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1.4 Risorse professionali</a:t>
            </a:r>
            <a:endParaRPr lang="it-IT" sz="1600" b="1" kern="1200" dirty="0" smtClean="0">
              <a:solidFill>
                <a:srgbClr val="3366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endParaRPr lang="it-IT" sz="1600" b="1" kern="1200" dirty="0" smtClean="0">
              <a:solidFill>
                <a:srgbClr val="3366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endParaRPr lang="it-IT" sz="1600" dirty="0" smtClean="0">
              <a:solidFill>
                <a:srgbClr val="3366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endParaRPr lang="it-IT" sz="1600" dirty="0" smtClean="0">
              <a:solidFill>
                <a:srgbClr val="3366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Tabel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30409452"/>
              </p:ext>
            </p:extLst>
          </p:nvPr>
        </p:nvGraphicFramePr>
        <p:xfrm>
          <a:off x="500034" y="1428736"/>
          <a:ext cx="8128000" cy="3479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0"/>
                <a:gridCol w="4064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PUNTI </a:t>
                      </a:r>
                      <a:r>
                        <a:rPr lang="it-IT" dirty="0" err="1" smtClean="0"/>
                        <a:t>DI</a:t>
                      </a:r>
                      <a:r>
                        <a:rPr lang="it-IT" dirty="0" smtClean="0"/>
                        <a:t> FORZA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PUNTI </a:t>
                      </a:r>
                      <a:r>
                        <a:rPr lang="it-IT" dirty="0" err="1" smtClean="0"/>
                        <a:t>DI</a:t>
                      </a:r>
                      <a:r>
                        <a:rPr lang="it-IT" dirty="0" smtClean="0"/>
                        <a:t> DEBOLEZZA</a:t>
                      </a:r>
                      <a:endParaRPr lang="it-IT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it-IT" dirty="0" smtClean="0"/>
                        <a:t>Disponibilità al lavoro e alla formazione da parte del corpo docente. 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it-IT" dirty="0" smtClean="0"/>
                        <a:t>Clima di confronto positivo, atteggiamento aperto alle innovazioni.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it-IT" dirty="0" smtClean="0"/>
                        <a:t>Esperienza e competenza del corpo docente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endParaRPr lang="it-IT" dirty="0" smtClean="0"/>
                    </a:p>
                    <a:p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it-IT" dirty="0" smtClean="0"/>
                        <a:t>Pendolarismo forte anche da altra regione. </a:t>
                      </a:r>
                    </a:p>
                    <a:p>
                      <a:pPr marL="0" marR="0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it-IT" dirty="0" smtClean="0"/>
                        <a:t>Incidenza massiccia e sopra ogni confronto con le medie nazionali regionali e provinciali dei contratti </a:t>
                      </a:r>
                      <a:r>
                        <a:rPr lang="it-IT" dirty="0" err="1" smtClean="0"/>
                        <a:t>a.t.determinato</a:t>
                      </a:r>
                      <a:r>
                        <a:rPr lang="it-IT" dirty="0" smtClean="0"/>
                        <a:t>, specie per le materie applicative, a causa del frazionamento delle ore/cattedra. </a:t>
                      </a:r>
                    </a:p>
                    <a:p>
                      <a:pPr marL="0" marR="0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it-IT" dirty="0" smtClean="0"/>
                        <a:t>Insufficiente</a:t>
                      </a:r>
                      <a:r>
                        <a:rPr lang="it-IT" baseline="0" dirty="0" smtClean="0"/>
                        <a:t> presenza a scuola</a:t>
                      </a:r>
                      <a:r>
                        <a:rPr lang="it-IT" dirty="0" smtClean="0"/>
                        <a:t> di una figura esterna ed esperta  nelle problematiche adolescenziali.</a:t>
                      </a: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 txBox="1">
            <a:spLocks/>
          </p:cNvSpPr>
          <p:nvPr/>
        </p:nvSpPr>
        <p:spPr>
          <a:xfrm>
            <a:off x="1097280" y="286605"/>
            <a:ext cx="5760736" cy="99925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4400" b="0" i="0" u="none" strike="noStrike" kern="1200" cap="none" spc="0" normalizeH="0" baseline="0" noProof="0" smtClean="0">
                <a:ln>
                  <a:noFill/>
                </a:ln>
                <a:solidFill>
                  <a:srgbClr val="3366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2. ESITI</a:t>
            </a:r>
            <a:endParaRPr kumimoji="0" lang="it-IT" sz="4400" b="0" i="0" u="none" strike="noStrike" kern="1200" cap="none" spc="0" normalizeH="0" baseline="0" noProof="0" dirty="0">
              <a:ln>
                <a:noFill/>
              </a:ln>
              <a:solidFill>
                <a:srgbClr val="3366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Rettangolo 2"/>
          <p:cNvSpPr/>
          <p:nvPr/>
        </p:nvSpPr>
        <p:spPr>
          <a:xfrm>
            <a:off x="1097281" y="1985694"/>
            <a:ext cx="704662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50000"/>
              </a:lnSpc>
            </a:pPr>
            <a:r>
              <a:rPr lang="it-IT" sz="2400" b="1" dirty="0">
                <a:solidFill>
                  <a:srgbClr val="336600"/>
                </a:solidFill>
              </a:rPr>
              <a:t>2.1 Risultati </a:t>
            </a:r>
            <a:r>
              <a:rPr lang="it-IT" sz="2400" b="1" dirty="0" smtClean="0">
                <a:solidFill>
                  <a:srgbClr val="336600"/>
                </a:solidFill>
              </a:rPr>
              <a:t>scolastici</a:t>
            </a:r>
          </a:p>
          <a:p>
            <a:pPr>
              <a:lnSpc>
                <a:spcPct val="250000"/>
              </a:lnSpc>
            </a:pPr>
            <a:r>
              <a:rPr lang="it-IT" sz="2400" b="1" dirty="0">
                <a:solidFill>
                  <a:srgbClr val="336600"/>
                </a:solidFill>
              </a:rPr>
              <a:t>2.2 Risultati nelle prove standardizzate </a:t>
            </a:r>
            <a:r>
              <a:rPr lang="it-IT" sz="2400" b="1" dirty="0" smtClean="0">
                <a:solidFill>
                  <a:srgbClr val="336600"/>
                </a:solidFill>
              </a:rPr>
              <a:t>nazionali</a:t>
            </a:r>
          </a:p>
          <a:p>
            <a:pPr>
              <a:lnSpc>
                <a:spcPct val="250000"/>
              </a:lnSpc>
            </a:pPr>
            <a:r>
              <a:rPr lang="it-IT" sz="2400" b="1" dirty="0">
                <a:solidFill>
                  <a:srgbClr val="336600"/>
                </a:solidFill>
              </a:rPr>
              <a:t>2.3 Competenze chiave e di </a:t>
            </a:r>
            <a:r>
              <a:rPr lang="it-IT" sz="2400" b="1" dirty="0" smtClean="0">
                <a:solidFill>
                  <a:srgbClr val="336600"/>
                </a:solidFill>
              </a:rPr>
              <a:t>cittadinanza</a:t>
            </a:r>
          </a:p>
          <a:p>
            <a:pPr>
              <a:lnSpc>
                <a:spcPct val="250000"/>
              </a:lnSpc>
            </a:pPr>
            <a:r>
              <a:rPr lang="it-IT" sz="2400" b="1" dirty="0">
                <a:solidFill>
                  <a:srgbClr val="336600"/>
                </a:solidFill>
              </a:rPr>
              <a:t>2.4 Risultati a </a:t>
            </a:r>
            <a:r>
              <a:rPr lang="it-IT" sz="2400" b="1" dirty="0" smtClean="0">
                <a:solidFill>
                  <a:srgbClr val="336600"/>
                </a:solidFill>
              </a:rPr>
              <a:t>distanza</a:t>
            </a:r>
            <a:endParaRPr lang="it-IT" sz="2400" b="1" dirty="0">
              <a:solidFill>
                <a:srgbClr val="3366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1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5"/>
          <p:cNvSpPr txBox="1">
            <a:spLocks/>
          </p:cNvSpPr>
          <p:nvPr/>
        </p:nvSpPr>
        <p:spPr>
          <a:xfrm>
            <a:off x="785786" y="642918"/>
            <a:ext cx="7572428" cy="5809865"/>
          </a:xfrm>
          <a:prstGeom prst="rect">
            <a:avLst/>
          </a:prstGeom>
          <a:solidFill>
            <a:srgbClr val="CCFF99"/>
          </a:solidFill>
        </p:spPr>
        <p:txBody>
          <a:bodyPr>
            <a:noAutofit/>
          </a:bodyPr>
          <a:lstStyle/>
          <a:p>
            <a:pPr algn="just">
              <a:spcAft>
                <a:spcPts val="0"/>
              </a:spcAft>
            </a:pPr>
            <a:r>
              <a:rPr lang="it-IT" sz="2400" b="1" kern="1200" dirty="0" smtClean="0">
                <a:solidFill>
                  <a:srgbClr val="3366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2.1 Risultati scolastici</a:t>
            </a:r>
          </a:p>
          <a:p>
            <a:pPr fontAlgn="t"/>
            <a:endParaRPr lang="it-IT" sz="1600" dirty="0" smtClean="0"/>
          </a:p>
          <a:p>
            <a:pPr algn="just">
              <a:spcAft>
                <a:spcPts val="0"/>
              </a:spcAft>
            </a:pPr>
            <a:endParaRPr lang="it-IT" sz="1600" b="1" dirty="0" smtClean="0">
              <a:solidFill>
                <a:srgbClr val="3366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endParaRPr lang="it-IT" sz="1600" b="1" kern="1200" dirty="0" smtClean="0">
              <a:solidFill>
                <a:srgbClr val="3366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it-IT" sz="24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endParaRPr lang="it-IT" sz="1600" b="1" kern="1200" dirty="0" smtClean="0">
              <a:solidFill>
                <a:srgbClr val="3366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endParaRPr lang="it-IT" sz="1600" b="1" kern="1200" dirty="0" smtClean="0">
              <a:solidFill>
                <a:srgbClr val="3366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endParaRPr lang="it-IT" sz="1600" dirty="0" smtClean="0">
              <a:solidFill>
                <a:srgbClr val="3366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endParaRPr lang="it-IT" sz="1600" dirty="0" smtClean="0">
              <a:solidFill>
                <a:srgbClr val="3366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Tabel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1321962"/>
              </p:ext>
            </p:extLst>
          </p:nvPr>
        </p:nvGraphicFramePr>
        <p:xfrm>
          <a:off x="928662" y="1643050"/>
          <a:ext cx="7215238" cy="4028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07619"/>
                <a:gridCol w="3607619"/>
              </a:tblGrid>
              <a:tr h="370840">
                <a:tc>
                  <a:txBody>
                    <a:bodyPr/>
                    <a:lstStyle/>
                    <a:p>
                      <a:r>
                        <a:rPr lang="it-IT" dirty="0" smtClean="0"/>
                        <a:t>PUNTI </a:t>
                      </a:r>
                      <a:r>
                        <a:rPr lang="it-IT" dirty="0" err="1" smtClean="0"/>
                        <a:t>DI</a:t>
                      </a:r>
                      <a:r>
                        <a:rPr lang="it-IT" dirty="0" smtClean="0"/>
                        <a:t> FORZA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PUNTI </a:t>
                      </a:r>
                      <a:r>
                        <a:rPr lang="it-IT" dirty="0" err="1" smtClean="0"/>
                        <a:t>DI</a:t>
                      </a:r>
                      <a:r>
                        <a:rPr lang="it-IT" dirty="0" smtClean="0"/>
                        <a:t> DEBOLEZZA</a:t>
                      </a:r>
                      <a:endParaRPr lang="it-IT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it-IT" altLang="it-IT" sz="1800" dirty="0" smtClean="0">
                          <a:solidFill>
                            <a:srgbClr val="336600"/>
                          </a:solidFill>
                        </a:rPr>
                        <a:t>Gli abbandoni e i trasferimenti in uscita sono inferiori ai riferimenti nazionali. </a:t>
                      </a:r>
                    </a:p>
                    <a:p>
                      <a:pPr>
                        <a:buFont typeface="Arial" pitchFamily="34" charset="0"/>
                        <a:buNone/>
                      </a:pPr>
                      <a:endParaRPr lang="it-IT" altLang="it-IT" sz="1800" dirty="0" smtClean="0">
                        <a:solidFill>
                          <a:srgbClr val="336600"/>
                        </a:solidFill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it-IT" altLang="it-IT" sz="1800" dirty="0" smtClean="0">
                          <a:solidFill>
                            <a:srgbClr val="336600"/>
                          </a:solidFill>
                        </a:rPr>
                        <a:t>La presenza di laboratori all'avanguardia ( anche se in spazi non sempre adeguati ) favoriscono la didattica </a:t>
                      </a:r>
                      <a:r>
                        <a:rPr lang="it-IT" altLang="it-IT" sz="1800" dirty="0" err="1" smtClean="0">
                          <a:solidFill>
                            <a:srgbClr val="336600"/>
                          </a:solidFill>
                        </a:rPr>
                        <a:t>laboratoriale</a:t>
                      </a:r>
                      <a:r>
                        <a:rPr lang="it-IT" altLang="it-IT" sz="1800" dirty="0" smtClean="0">
                          <a:solidFill>
                            <a:srgbClr val="336600"/>
                          </a:solidFill>
                        </a:rPr>
                        <a:t>.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it-IT" altLang="it-IT" sz="1800" dirty="0" smtClean="0">
                        <a:solidFill>
                          <a:srgbClr val="336600"/>
                        </a:solidFill>
                      </a:endParaRP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it-IT" altLang="it-IT" sz="1800" dirty="0" smtClean="0">
                          <a:solidFill>
                            <a:srgbClr val="336600"/>
                          </a:solidFill>
                        </a:rPr>
                        <a:t>Criteri di valutazione comuni e orientati alla contestualizzazione e personalizzazione della valutazione.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endParaRPr lang="it-IT" altLang="it-IT" sz="1800" dirty="0" smtClean="0">
                        <a:solidFill>
                          <a:srgbClr val="33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Font typeface="Arial" pitchFamily="34" charset="0"/>
                        <a:buChar char="•"/>
                      </a:pPr>
                      <a:r>
                        <a:rPr lang="it-IT" altLang="it-IT" sz="1800" dirty="0" smtClean="0">
                          <a:solidFill>
                            <a:srgbClr val="336600"/>
                          </a:solidFill>
                        </a:rPr>
                        <a:t>Carenza di spazi e risorse. </a:t>
                      </a:r>
                    </a:p>
                    <a:p>
                      <a:pPr lvl="0">
                        <a:buFont typeface="Arial" pitchFamily="34" charset="0"/>
                        <a:buChar char="•"/>
                      </a:pPr>
                      <a:r>
                        <a:rPr lang="it-IT" altLang="it-IT" sz="1800" dirty="0" smtClean="0">
                          <a:solidFill>
                            <a:srgbClr val="336600"/>
                          </a:solidFill>
                        </a:rPr>
                        <a:t>IPSIA: Basso livello di non ammissioni alla classe successiva, con una lieve curvatura al rialzo rispetto alle medie di riferimento nella classe terza. Agli esami di stato praticamente inesistenti i voti da 90 a 100. Alta percentuale di abbandoni nella prima classe. </a:t>
                      </a:r>
                    </a:p>
                    <a:p>
                      <a:pPr lvl="0">
                        <a:buFont typeface="Arial" pitchFamily="34" charset="0"/>
                        <a:buChar char="•"/>
                      </a:pPr>
                      <a:r>
                        <a:rPr lang="it-IT" altLang="it-IT" sz="1800" dirty="0" smtClean="0">
                          <a:solidFill>
                            <a:srgbClr val="336600"/>
                          </a:solidFill>
                        </a:rPr>
                        <a:t>ITS: alta percentuale di sospensioni del giudizio nella prima classe e in quarta. </a:t>
                      </a:r>
                    </a:p>
                    <a:p>
                      <a:pPr lvl="0">
                        <a:buFont typeface="Arial" pitchFamily="34" charset="0"/>
                        <a:buNone/>
                      </a:pPr>
                      <a:endParaRPr lang="it-IT" altLang="it-IT" sz="1800" dirty="0" smtClean="0">
                        <a:solidFill>
                          <a:srgbClr val="3366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5"/>
          <p:cNvSpPr txBox="1">
            <a:spLocks/>
          </p:cNvSpPr>
          <p:nvPr/>
        </p:nvSpPr>
        <p:spPr>
          <a:xfrm>
            <a:off x="785786" y="642918"/>
            <a:ext cx="7572428" cy="5809865"/>
          </a:xfrm>
          <a:prstGeom prst="rect">
            <a:avLst/>
          </a:prstGeom>
          <a:solidFill>
            <a:srgbClr val="CCFF99"/>
          </a:solidFill>
        </p:spPr>
        <p:txBody>
          <a:bodyPr>
            <a:noAutofit/>
          </a:bodyPr>
          <a:lstStyle/>
          <a:p>
            <a:pPr algn="just">
              <a:spcAft>
                <a:spcPts val="0"/>
              </a:spcAft>
            </a:pPr>
            <a:endParaRPr lang="it-IT" sz="1600" b="1" dirty="0" smtClean="0">
              <a:solidFill>
                <a:srgbClr val="3366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it-IT" sz="2400" b="1" dirty="0" smtClean="0">
                <a:solidFill>
                  <a:srgbClr val="3366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2.2 Risultati nelle prove standardizzate nazionali</a:t>
            </a:r>
          </a:p>
          <a:p>
            <a:pPr algn="just"/>
            <a:endParaRPr lang="it-IT" sz="2400" b="1" dirty="0" smtClean="0">
              <a:solidFill>
                <a:srgbClr val="3366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it-IT" sz="24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endParaRPr lang="it-IT" sz="1600" b="1" kern="1200" dirty="0" smtClean="0">
              <a:solidFill>
                <a:srgbClr val="3366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endParaRPr lang="it-IT" sz="1600" b="1" kern="1200" dirty="0" smtClean="0">
              <a:solidFill>
                <a:srgbClr val="3366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endParaRPr lang="it-IT" sz="1600" dirty="0" smtClean="0">
              <a:solidFill>
                <a:srgbClr val="3366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endParaRPr lang="it-IT" sz="1600" dirty="0" smtClean="0">
              <a:solidFill>
                <a:srgbClr val="3366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Tabella 2"/>
          <p:cNvGraphicFramePr>
            <a:graphicFrameLocks noGrp="1"/>
          </p:cNvGraphicFramePr>
          <p:nvPr/>
        </p:nvGraphicFramePr>
        <p:xfrm>
          <a:off x="928662" y="1571612"/>
          <a:ext cx="7021538" cy="4577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10769"/>
                <a:gridCol w="3510769"/>
              </a:tblGrid>
              <a:tr h="370840">
                <a:tc>
                  <a:txBody>
                    <a:bodyPr/>
                    <a:lstStyle/>
                    <a:p>
                      <a:r>
                        <a:rPr lang="it-IT" dirty="0" smtClean="0"/>
                        <a:t>PUNTI </a:t>
                      </a:r>
                      <a:r>
                        <a:rPr lang="it-IT" dirty="0" err="1" smtClean="0"/>
                        <a:t>DI</a:t>
                      </a:r>
                      <a:r>
                        <a:rPr lang="it-IT" dirty="0" smtClean="0"/>
                        <a:t> FORZA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PUNTI </a:t>
                      </a:r>
                      <a:r>
                        <a:rPr lang="it-IT" dirty="0" err="1" smtClean="0"/>
                        <a:t>DI</a:t>
                      </a:r>
                      <a:r>
                        <a:rPr lang="it-IT" dirty="0" smtClean="0"/>
                        <a:t> DEBOLEZZA</a:t>
                      </a:r>
                      <a:endParaRPr lang="it-IT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it-IT" altLang="it-IT" sz="1800" dirty="0" smtClean="0">
                          <a:solidFill>
                            <a:srgbClr val="336600"/>
                          </a:solidFill>
                        </a:rPr>
                        <a:t> La quota di studenti collocata nel livello 1 in italiano e matematica è in generale superiore a quello di scuole con background socioeconomico e culturale simile. </a:t>
                      </a:r>
                    </a:p>
                    <a:p>
                      <a:pPr marL="0" marR="0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it-IT" altLang="it-IT" sz="1800" dirty="0" smtClean="0">
                          <a:solidFill>
                            <a:srgbClr val="336600"/>
                          </a:solidFill>
                        </a:rPr>
                        <a:t>La varianza tra classi in italiano e matematica e' in linea o di poco inferiore  a quella media.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Font typeface="Arial" pitchFamily="34" charset="0"/>
                        <a:buChar char="•"/>
                      </a:pPr>
                      <a:r>
                        <a:rPr lang="it-IT" altLang="it-IT" sz="1800" dirty="0" smtClean="0">
                          <a:solidFill>
                            <a:srgbClr val="336600"/>
                          </a:solidFill>
                        </a:rPr>
                        <a:t>Il punteggio degli studenti della scuola nelle prove INVALSI di italiano e matematica rispetto alle scuole con background socio-economico e culturale simile.</a:t>
                      </a:r>
                    </a:p>
                    <a:p>
                      <a:pPr lvl="0">
                        <a:buFont typeface="Arial" pitchFamily="34" charset="0"/>
                        <a:buChar char="•"/>
                      </a:pPr>
                      <a:r>
                        <a:rPr lang="it-IT" altLang="it-IT" sz="1800" dirty="0" smtClean="0">
                          <a:solidFill>
                            <a:srgbClr val="336600"/>
                          </a:solidFill>
                        </a:rPr>
                        <a:t> </a:t>
                      </a:r>
                      <a:r>
                        <a:rPr lang="it-IT" altLang="it-IT" sz="1800" dirty="0" err="1" smtClean="0">
                          <a:solidFill>
                            <a:srgbClr val="336600"/>
                          </a:solidFill>
                        </a:rPr>
                        <a:t>Variabilita'</a:t>
                      </a:r>
                      <a:r>
                        <a:rPr lang="it-IT" altLang="it-IT" sz="1800" dirty="0" smtClean="0">
                          <a:solidFill>
                            <a:srgbClr val="336600"/>
                          </a:solidFill>
                        </a:rPr>
                        <a:t> tra le classi in italiano e matematica superiore a quella media. </a:t>
                      </a:r>
                    </a:p>
                    <a:p>
                      <a:pPr lvl="0">
                        <a:buFont typeface="Arial" pitchFamily="34" charset="0"/>
                        <a:buChar char="•"/>
                      </a:pPr>
                      <a:r>
                        <a:rPr lang="it-IT" dirty="0" smtClean="0">
                          <a:solidFill>
                            <a:srgbClr val="336600"/>
                          </a:solidFill>
                        </a:rPr>
                        <a:t>Nell'istituto tecnico punteggi inferiori alla media in italiano e matematica e i punteggi positivi del professionale in italiano appaiono discostarsi dalle valutazioni quadrimestrali</a:t>
                      </a:r>
                    </a:p>
                    <a:p>
                      <a:pPr lvl="0">
                        <a:buFont typeface="Arial" pitchFamily="34" charset="0"/>
                        <a:buChar char="•"/>
                      </a:pPr>
                      <a:endParaRPr lang="it-IT" dirty="0">
                        <a:solidFill>
                          <a:srgbClr val="3366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5"/>
          <p:cNvSpPr txBox="1">
            <a:spLocks/>
          </p:cNvSpPr>
          <p:nvPr/>
        </p:nvSpPr>
        <p:spPr>
          <a:xfrm>
            <a:off x="486032" y="500042"/>
            <a:ext cx="7872182" cy="5439962"/>
          </a:xfrm>
          <a:prstGeom prst="rect">
            <a:avLst/>
          </a:prstGeom>
          <a:solidFill>
            <a:srgbClr val="CCFF99"/>
          </a:solidFill>
        </p:spPr>
        <p:txBody>
          <a:bodyPr>
            <a:noAutofit/>
          </a:bodyPr>
          <a:lstStyle/>
          <a:p>
            <a:pPr algn="just">
              <a:spcAft>
                <a:spcPts val="0"/>
              </a:spcAft>
            </a:pPr>
            <a:r>
              <a:rPr lang="it-IT" sz="2400" b="1" dirty="0" smtClean="0">
                <a:solidFill>
                  <a:srgbClr val="3366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it-IT" sz="2400" b="1" kern="1200" dirty="0" smtClean="0">
                <a:solidFill>
                  <a:srgbClr val="3366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.3 Competenze chiave e cittadinanza</a:t>
            </a:r>
          </a:p>
          <a:p>
            <a:pPr fontAlgn="t"/>
            <a:endParaRPr lang="it-IT" sz="1600" dirty="0" smtClean="0"/>
          </a:p>
          <a:p>
            <a:pPr algn="just"/>
            <a:endParaRPr lang="it-IT" sz="24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endParaRPr lang="it-IT" sz="1600" b="1" kern="1200" dirty="0" smtClean="0">
              <a:solidFill>
                <a:srgbClr val="3366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endParaRPr lang="it-IT" sz="1600" b="1" kern="1200" dirty="0" smtClean="0">
              <a:solidFill>
                <a:srgbClr val="3366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endParaRPr lang="it-IT" sz="1600" dirty="0" smtClean="0">
              <a:solidFill>
                <a:srgbClr val="3366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endParaRPr lang="it-IT" sz="1600" dirty="0" smtClean="0">
              <a:solidFill>
                <a:srgbClr val="3366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Tabel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1072535"/>
              </p:ext>
            </p:extLst>
          </p:nvPr>
        </p:nvGraphicFramePr>
        <p:xfrm>
          <a:off x="642910" y="1428736"/>
          <a:ext cx="7731152" cy="5125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65576"/>
                <a:gridCol w="3865576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PUNTI </a:t>
                      </a:r>
                      <a:r>
                        <a:rPr lang="it-IT" dirty="0" err="1" smtClean="0"/>
                        <a:t>DI</a:t>
                      </a:r>
                      <a:r>
                        <a:rPr lang="it-IT" dirty="0" smtClean="0"/>
                        <a:t> FORZA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PUNTI </a:t>
                      </a:r>
                      <a:r>
                        <a:rPr lang="it-IT" dirty="0" err="1" smtClean="0"/>
                        <a:t>DI</a:t>
                      </a:r>
                      <a:r>
                        <a:rPr lang="it-IT" dirty="0" smtClean="0"/>
                        <a:t> DEBOLEZZA</a:t>
                      </a:r>
                      <a:endParaRPr lang="it-IT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just">
                        <a:buFont typeface="Arial" pitchFamily="34" charset="0"/>
                        <a:buChar char="•"/>
                      </a:pPr>
                      <a:r>
                        <a:rPr lang="it-IT" altLang="it-IT" sz="1800" dirty="0" smtClean="0">
                          <a:solidFill>
                            <a:srgbClr val="336600"/>
                          </a:solidFill>
                        </a:rPr>
                        <a:t>Scuola con tradizione di impegno civile e sociale.</a:t>
                      </a:r>
                    </a:p>
                    <a:p>
                      <a:pPr algn="just">
                        <a:buFont typeface="Arial" pitchFamily="34" charset="0"/>
                        <a:buChar char="•"/>
                      </a:pPr>
                      <a:r>
                        <a:rPr lang="it-IT" altLang="it-IT" sz="1800" dirty="0" smtClean="0">
                          <a:solidFill>
                            <a:srgbClr val="336600"/>
                          </a:solidFill>
                        </a:rPr>
                        <a:t>Partecipazione</a:t>
                      </a:r>
                      <a:r>
                        <a:rPr lang="it-IT" altLang="it-IT" sz="1800" baseline="0" dirty="0" smtClean="0">
                          <a:solidFill>
                            <a:srgbClr val="336600"/>
                          </a:solidFill>
                        </a:rPr>
                        <a:t> a numerose iniziative esterne, anche di livello nazionale.</a:t>
                      </a:r>
                    </a:p>
                    <a:p>
                      <a:pPr algn="just">
                        <a:buFont typeface="Arial" pitchFamily="34" charset="0"/>
                        <a:buChar char="•"/>
                      </a:pPr>
                      <a:r>
                        <a:rPr lang="it-IT" altLang="it-IT" sz="1800" baseline="0" dirty="0" smtClean="0">
                          <a:solidFill>
                            <a:srgbClr val="336600"/>
                          </a:solidFill>
                        </a:rPr>
                        <a:t>Classi spesso premiate per il lavoro svolto.</a:t>
                      </a:r>
                      <a:endParaRPr lang="it-IT" altLang="it-IT" sz="1800" dirty="0" smtClean="0">
                        <a:solidFill>
                          <a:srgbClr val="336600"/>
                        </a:solidFill>
                      </a:endParaRPr>
                    </a:p>
                    <a:p>
                      <a:pPr algn="just">
                        <a:buFont typeface="Arial" pitchFamily="34" charset="0"/>
                        <a:buChar char="•"/>
                      </a:pPr>
                      <a:r>
                        <a:rPr lang="it-IT" altLang="it-IT" sz="1800" dirty="0" smtClean="0">
                          <a:solidFill>
                            <a:srgbClr val="336600"/>
                          </a:solidFill>
                        </a:rPr>
                        <a:t>La maggior parte degli studenti della scuola raggiunge livelli buoni/ottimali  in relazione ad almeno due competenze chiave tra quelle considerate (competenze sociali e civiche, imparare a imparare, competenze digitali, spirito di iniziativa e </a:t>
                      </a:r>
                      <a:r>
                        <a:rPr lang="it-IT" altLang="it-IT" sz="1800" dirty="0" err="1" smtClean="0">
                          <a:solidFill>
                            <a:srgbClr val="336600"/>
                          </a:solidFill>
                        </a:rPr>
                        <a:t>imprenditorialita'</a:t>
                      </a:r>
                      <a:r>
                        <a:rPr lang="it-IT" altLang="it-IT" sz="1800" dirty="0" smtClean="0">
                          <a:solidFill>
                            <a:srgbClr val="336600"/>
                          </a:solidFill>
                        </a:rPr>
                        <a:t>).</a:t>
                      </a:r>
                    </a:p>
                    <a:p>
                      <a:pPr algn="just">
                        <a:buFont typeface="Arial" pitchFamily="34" charset="0"/>
                        <a:buChar char="•"/>
                      </a:pPr>
                      <a:r>
                        <a:rPr lang="it-IT" altLang="it-IT" sz="1800" dirty="0" smtClean="0">
                          <a:solidFill>
                            <a:srgbClr val="336600"/>
                          </a:solidFill>
                        </a:rPr>
                        <a:t>Criteri comuni per la valutazione del comportamento.</a:t>
                      </a:r>
                    </a:p>
                    <a:p>
                      <a:pPr algn="just">
                        <a:buFont typeface="Arial" pitchFamily="34" charset="0"/>
                        <a:buChar char="•"/>
                      </a:pPr>
                      <a:endParaRPr lang="it-IT" altLang="it-IT" sz="1800" dirty="0" smtClean="0">
                        <a:solidFill>
                          <a:srgbClr val="33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Font typeface="Arial" pitchFamily="34" charset="0"/>
                        <a:buChar char="•"/>
                      </a:pPr>
                      <a:r>
                        <a:rPr lang="it-IT" altLang="it-IT" sz="1800" dirty="0" smtClean="0">
                          <a:solidFill>
                            <a:srgbClr val="336600"/>
                          </a:solidFill>
                        </a:rPr>
                        <a:t> Carenza di risorse e di spazi per un curriculum più articolato e ricco di iniziative " trasversali". </a:t>
                      </a:r>
                    </a:p>
                    <a:p>
                      <a:pPr lvl="0">
                        <a:buFont typeface="Arial" pitchFamily="34" charset="0"/>
                        <a:buChar char="•"/>
                      </a:pPr>
                      <a:r>
                        <a:rPr lang="it-IT" altLang="it-IT" sz="1800" dirty="0" smtClean="0">
                          <a:solidFill>
                            <a:srgbClr val="336600"/>
                          </a:solidFill>
                        </a:rPr>
                        <a:t> Presenza di alcune fasce di studenti provenienti da realtà socio-culturali fortemente deprivate e deboli sul piano dei valori comunitari, fenomeni che richiederebbero la presenza di interventi di rete e non solo di singole istituzioni.</a:t>
                      </a:r>
                    </a:p>
                    <a:p>
                      <a:pPr lvl="0">
                        <a:buFont typeface="Arial" pitchFamily="34" charset="0"/>
                        <a:buChar char="•"/>
                      </a:pPr>
                      <a:endParaRPr lang="it-IT" altLang="it-IT" sz="1800" dirty="0" smtClean="0">
                        <a:solidFill>
                          <a:srgbClr val="3366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5"/>
          <p:cNvSpPr txBox="1">
            <a:spLocks/>
          </p:cNvSpPr>
          <p:nvPr/>
        </p:nvSpPr>
        <p:spPr>
          <a:xfrm>
            <a:off x="486032" y="500042"/>
            <a:ext cx="7872182" cy="5439962"/>
          </a:xfrm>
          <a:prstGeom prst="rect">
            <a:avLst/>
          </a:prstGeom>
          <a:solidFill>
            <a:srgbClr val="CCFF99"/>
          </a:solidFill>
        </p:spPr>
        <p:txBody>
          <a:bodyPr>
            <a:noAutofit/>
          </a:bodyPr>
          <a:lstStyle/>
          <a:p>
            <a:pPr algn="just">
              <a:spcAft>
                <a:spcPts val="0"/>
              </a:spcAft>
            </a:pPr>
            <a:endParaRPr lang="it-IT" sz="1600" b="1" kern="1200" dirty="0" smtClean="0">
              <a:solidFill>
                <a:srgbClr val="3366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it-IT" sz="2400" b="1" dirty="0" smtClean="0">
                <a:solidFill>
                  <a:srgbClr val="3366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2.4 Risultati a distanza</a:t>
            </a:r>
          </a:p>
          <a:p>
            <a:pPr algn="just"/>
            <a:endParaRPr lang="it-IT" sz="24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endParaRPr lang="it-IT" sz="1600" b="1" kern="1200" dirty="0" smtClean="0">
              <a:solidFill>
                <a:srgbClr val="3366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endParaRPr lang="it-IT" sz="1600" b="1" kern="1200" dirty="0" smtClean="0">
              <a:solidFill>
                <a:srgbClr val="3366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endParaRPr lang="it-IT" sz="1600" dirty="0" smtClean="0">
              <a:solidFill>
                <a:srgbClr val="3366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endParaRPr lang="it-IT" sz="1600" dirty="0" smtClean="0">
              <a:solidFill>
                <a:srgbClr val="3366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Tabella 2"/>
          <p:cNvGraphicFramePr>
            <a:graphicFrameLocks noGrp="1"/>
          </p:cNvGraphicFramePr>
          <p:nvPr/>
        </p:nvGraphicFramePr>
        <p:xfrm>
          <a:off x="571472" y="2143116"/>
          <a:ext cx="7731152" cy="4302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65576"/>
                <a:gridCol w="3865576"/>
              </a:tblGrid>
              <a:tr h="370840">
                <a:tc>
                  <a:txBody>
                    <a:bodyPr/>
                    <a:lstStyle/>
                    <a:p>
                      <a:r>
                        <a:rPr lang="it-IT" dirty="0" smtClean="0"/>
                        <a:t>PUNTI </a:t>
                      </a:r>
                      <a:r>
                        <a:rPr lang="it-IT" dirty="0" err="1" smtClean="0"/>
                        <a:t>DI</a:t>
                      </a:r>
                      <a:r>
                        <a:rPr lang="it-IT" dirty="0" smtClean="0"/>
                        <a:t> FORZA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PUNTI </a:t>
                      </a:r>
                      <a:r>
                        <a:rPr lang="it-IT" dirty="0" err="1" smtClean="0"/>
                        <a:t>DI</a:t>
                      </a:r>
                      <a:r>
                        <a:rPr lang="it-IT" dirty="0" smtClean="0"/>
                        <a:t> DEBOLEZZA</a:t>
                      </a:r>
                      <a:endParaRPr lang="it-IT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just">
                        <a:buFont typeface="Arial" pitchFamily="34" charset="0"/>
                        <a:buChar char="•"/>
                      </a:pPr>
                      <a:r>
                        <a:rPr lang="it-IT" altLang="it-IT" sz="1800" dirty="0" smtClean="0">
                          <a:solidFill>
                            <a:srgbClr val="336600"/>
                          </a:solidFill>
                        </a:rPr>
                        <a:t>Lievemente crescente il numero degli studenti che si iscrivono all'Università.</a:t>
                      </a:r>
                    </a:p>
                    <a:p>
                      <a:pPr algn="just">
                        <a:buFont typeface="Arial" pitchFamily="34" charset="0"/>
                        <a:buChar char="•"/>
                      </a:pPr>
                      <a:endParaRPr lang="it-IT" altLang="it-IT" sz="1800" dirty="0" smtClean="0">
                        <a:solidFill>
                          <a:srgbClr val="33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Font typeface="Arial" pitchFamily="34" charset="0"/>
                        <a:buChar char="•"/>
                      </a:pPr>
                      <a:r>
                        <a:rPr lang="it-IT" dirty="0" smtClean="0">
                          <a:solidFill>
                            <a:srgbClr val="336600"/>
                          </a:solidFill>
                        </a:rPr>
                        <a:t>La debole prospettiva universitaria o di formazione continua degli studenti, specie del professionale. </a:t>
                      </a:r>
                    </a:p>
                    <a:p>
                      <a:pPr lvl="0">
                        <a:buFont typeface="Arial" pitchFamily="34" charset="0"/>
                        <a:buChar char="•"/>
                      </a:pPr>
                      <a:r>
                        <a:rPr lang="it-IT" dirty="0" smtClean="0">
                          <a:solidFill>
                            <a:srgbClr val="336600"/>
                          </a:solidFill>
                        </a:rPr>
                        <a:t>Livello di attività di orientamento in uscita da migliorare,in modo da consentire delle scelte consapevoli. </a:t>
                      </a:r>
                    </a:p>
                    <a:p>
                      <a:pPr lvl="0">
                        <a:buFont typeface="Arial" pitchFamily="34" charset="0"/>
                        <a:buChar char="•"/>
                      </a:pPr>
                      <a:r>
                        <a:rPr lang="it-IT" dirty="0" smtClean="0">
                          <a:solidFill>
                            <a:srgbClr val="336600"/>
                          </a:solidFill>
                        </a:rPr>
                        <a:t>Scarso il numero di studenti che si iscrivono all'università o comunque proseguono percorsi formativi post-secondari.</a:t>
                      </a:r>
                    </a:p>
                    <a:p>
                      <a:pPr lvl="0">
                        <a:buFont typeface="Arial" pitchFamily="34" charset="0"/>
                        <a:buChar char="•"/>
                      </a:pPr>
                      <a:r>
                        <a:rPr lang="it-IT" dirty="0" smtClean="0">
                          <a:solidFill>
                            <a:srgbClr val="336600"/>
                          </a:solidFill>
                        </a:rPr>
                        <a:t>Manca un valido sistema di monitoraggio degli sviluppi formativi dei diplomati.</a:t>
                      </a:r>
                    </a:p>
                    <a:p>
                      <a:pPr lvl="0">
                        <a:buFont typeface="Arial" pitchFamily="34" charset="0"/>
                        <a:buChar char="•"/>
                      </a:pPr>
                      <a:endParaRPr lang="it-IT" dirty="0">
                        <a:solidFill>
                          <a:srgbClr val="3366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4"/>
          <p:cNvSpPr txBox="1">
            <a:spLocks/>
          </p:cNvSpPr>
          <p:nvPr/>
        </p:nvSpPr>
        <p:spPr>
          <a:xfrm>
            <a:off x="1097280" y="1845734"/>
            <a:ext cx="7118058" cy="402336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2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it-IT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366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3A.1 Curricolo, progettazione e valutazione</a:t>
            </a:r>
          </a:p>
          <a:p>
            <a:pPr marL="342900" marR="0" lvl="0" indent="-342900" algn="l" defTabSz="914400" rtl="0" eaLnBrk="1" fontAlgn="auto" latinLnBrk="0" hangingPunct="1">
              <a:lnSpc>
                <a:spcPct val="2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it-IT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366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3A.2 Ambiente di apprendimento</a:t>
            </a:r>
          </a:p>
          <a:p>
            <a:pPr marL="342900" marR="0" lvl="0" indent="-342900" algn="l" defTabSz="914400" rtl="0" eaLnBrk="1" fontAlgn="auto" latinLnBrk="0" hangingPunct="1">
              <a:lnSpc>
                <a:spcPct val="2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it-IT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366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3A.3 Inclusione e differenziazione</a:t>
            </a:r>
          </a:p>
          <a:p>
            <a:pPr marL="342900" marR="0" lvl="0" indent="-342900" algn="l" defTabSz="914400" rtl="0" eaLnBrk="1" fontAlgn="auto" latinLnBrk="0" hangingPunct="1">
              <a:lnSpc>
                <a:spcPct val="2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it-IT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366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3A.4 Continuità e orientamento</a:t>
            </a:r>
          </a:p>
          <a:p>
            <a:pPr marL="342900" marR="0" lvl="0" indent="-342900" algn="l" defTabSz="914400" rtl="0" eaLnBrk="1" fontAlgn="auto" latinLnBrk="0" hangingPunct="1">
              <a:lnSpc>
                <a:spcPct val="2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it-IT" sz="2400" b="1" i="0" u="none" strike="noStrike" kern="1200" cap="none" spc="0" normalizeH="0" baseline="0" noProof="0" dirty="0" smtClean="0">
              <a:ln>
                <a:noFill/>
              </a:ln>
              <a:solidFill>
                <a:srgbClr val="3366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2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it-IT" sz="2400" b="0" i="0" u="none" strike="noStrike" kern="1200" cap="none" spc="0" normalizeH="0" baseline="0" noProof="0" dirty="0">
              <a:ln>
                <a:noFill/>
              </a:ln>
              <a:solidFill>
                <a:srgbClr val="3366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Titolo 1"/>
          <p:cNvSpPr txBox="1">
            <a:spLocks/>
          </p:cNvSpPr>
          <p:nvPr/>
        </p:nvSpPr>
        <p:spPr>
          <a:xfrm>
            <a:off x="1097280" y="286605"/>
            <a:ext cx="7475248" cy="1450757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4400" b="0" i="0" u="none" strike="noStrike" kern="1200" cap="none" spc="0" normalizeH="0" baseline="0" noProof="0" smtClean="0">
                <a:ln>
                  <a:noFill/>
                </a:ln>
                <a:solidFill>
                  <a:srgbClr val="3366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3A. PROCESSI – PRATICHE EDUCATIVE E DIDATTICHE</a:t>
            </a:r>
            <a:endParaRPr kumimoji="0" lang="it-IT" sz="4400" b="0" i="0" u="none" strike="noStrike" kern="1200" cap="none" spc="0" normalizeH="0" baseline="0" noProof="0" dirty="0">
              <a:ln>
                <a:noFill/>
              </a:ln>
              <a:solidFill>
                <a:srgbClr val="3366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25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25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125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125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75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125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5"/>
          <p:cNvSpPr txBox="1">
            <a:spLocks/>
          </p:cNvSpPr>
          <p:nvPr/>
        </p:nvSpPr>
        <p:spPr>
          <a:xfrm>
            <a:off x="486032" y="571480"/>
            <a:ext cx="8229372" cy="5368524"/>
          </a:xfrm>
          <a:prstGeom prst="rect">
            <a:avLst/>
          </a:prstGeom>
          <a:solidFill>
            <a:srgbClr val="CCFF99"/>
          </a:solidFill>
        </p:spPr>
        <p:txBody>
          <a:bodyPr>
            <a:noAutofit/>
          </a:bodyPr>
          <a:lstStyle/>
          <a:p>
            <a:pPr algn="just">
              <a:spcAft>
                <a:spcPts val="0"/>
              </a:spcAft>
            </a:pPr>
            <a:r>
              <a:rPr lang="it-IT" sz="2400" b="1" kern="1200" dirty="0" smtClean="0">
                <a:solidFill>
                  <a:srgbClr val="3366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3A.1 Curricolo, progettazione e valutazione</a:t>
            </a:r>
          </a:p>
          <a:p>
            <a:pPr algn="just">
              <a:spcAft>
                <a:spcPts val="0"/>
              </a:spcAft>
            </a:pPr>
            <a:endParaRPr lang="it-IT" sz="1600" b="1" dirty="0" smtClean="0">
              <a:solidFill>
                <a:srgbClr val="3366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t"/>
            <a:endParaRPr lang="it-IT" sz="1600" b="1" dirty="0" smtClean="0"/>
          </a:p>
          <a:p>
            <a:pPr fontAlgn="t"/>
            <a:endParaRPr lang="it-IT" sz="1600" dirty="0" smtClean="0"/>
          </a:p>
          <a:p>
            <a:pPr algn="just">
              <a:spcAft>
                <a:spcPts val="0"/>
              </a:spcAft>
            </a:pPr>
            <a:endParaRPr lang="it-IT" sz="1600" b="1" kern="1200" dirty="0" smtClean="0">
              <a:solidFill>
                <a:srgbClr val="3366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it-IT" sz="1600" b="1" kern="1200" dirty="0" smtClean="0">
              <a:solidFill>
                <a:srgbClr val="3366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endParaRPr lang="it-IT" sz="1600" b="1" kern="1200" dirty="0" smtClean="0">
              <a:solidFill>
                <a:srgbClr val="3366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endParaRPr lang="it-IT" sz="1600" dirty="0" smtClean="0">
              <a:solidFill>
                <a:srgbClr val="3366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endParaRPr lang="it-IT" sz="1600" dirty="0" smtClean="0">
              <a:solidFill>
                <a:srgbClr val="3366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Tabella 2"/>
          <p:cNvGraphicFramePr>
            <a:graphicFrameLocks noGrp="1"/>
          </p:cNvGraphicFramePr>
          <p:nvPr/>
        </p:nvGraphicFramePr>
        <p:xfrm>
          <a:off x="571472" y="1857364"/>
          <a:ext cx="7945466" cy="40813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72733"/>
                <a:gridCol w="3972733"/>
              </a:tblGrid>
              <a:tr h="423701">
                <a:tc>
                  <a:txBody>
                    <a:bodyPr/>
                    <a:lstStyle/>
                    <a:p>
                      <a:r>
                        <a:rPr lang="it-IT" dirty="0" smtClean="0"/>
                        <a:t>PUNTI </a:t>
                      </a:r>
                      <a:r>
                        <a:rPr lang="it-IT" dirty="0" err="1" smtClean="0"/>
                        <a:t>DI</a:t>
                      </a:r>
                      <a:r>
                        <a:rPr lang="it-IT" dirty="0" smtClean="0"/>
                        <a:t> FORZA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PUNTI </a:t>
                      </a:r>
                      <a:r>
                        <a:rPr lang="it-IT" dirty="0" err="1" smtClean="0"/>
                        <a:t>DI</a:t>
                      </a:r>
                      <a:r>
                        <a:rPr lang="it-IT" dirty="0" smtClean="0"/>
                        <a:t> DEBOLEZZA</a:t>
                      </a:r>
                      <a:endParaRPr lang="it-IT" dirty="0"/>
                    </a:p>
                  </a:txBody>
                  <a:tcPr/>
                </a:tc>
              </a:tr>
              <a:tr h="2648133">
                <a:tc>
                  <a:txBody>
                    <a:bodyPr/>
                    <a:lstStyle/>
                    <a:p>
                      <a:pPr algn="just">
                        <a:buFont typeface="Arial" pitchFamily="34" charset="0"/>
                        <a:buChar char="•"/>
                      </a:pPr>
                      <a:r>
                        <a:rPr lang="it-IT" sz="1800" dirty="0" smtClean="0">
                          <a:solidFill>
                            <a:srgbClr val="336600"/>
                          </a:solidFill>
                        </a:rPr>
                        <a:t>Progettazione didattica per ambiti</a:t>
                      </a:r>
                      <a:r>
                        <a:rPr lang="it-IT" sz="1800" baseline="0" dirty="0" smtClean="0">
                          <a:solidFill>
                            <a:srgbClr val="336600"/>
                          </a:solidFill>
                        </a:rPr>
                        <a:t> disciplinari condivisa.</a:t>
                      </a:r>
                    </a:p>
                    <a:p>
                      <a:pPr algn="just">
                        <a:buFont typeface="Arial" pitchFamily="34" charset="0"/>
                        <a:buChar char="•"/>
                      </a:pPr>
                      <a:r>
                        <a:rPr lang="it-IT" sz="1800" baseline="0" dirty="0" smtClean="0">
                          <a:solidFill>
                            <a:srgbClr val="336600"/>
                          </a:solidFill>
                        </a:rPr>
                        <a:t>Numerose iniziative di ampliamento dell’offerta formativa.</a:t>
                      </a: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it-IT" sz="1800" dirty="0" smtClean="0">
                          <a:solidFill>
                            <a:srgbClr val="336600"/>
                          </a:solidFill>
                        </a:rPr>
                        <a:t>Percorsi realizzati con Associazioni ed Enti locali per promuovere le competenze sociali e il rispetto della legalità.</a:t>
                      </a:r>
                      <a:endParaRPr lang="it-IT" sz="1800" baseline="0" dirty="0" smtClean="0">
                        <a:solidFill>
                          <a:srgbClr val="336600"/>
                        </a:solidFill>
                      </a:endParaRPr>
                    </a:p>
                    <a:p>
                      <a:pPr algn="just">
                        <a:buFont typeface="Arial" pitchFamily="34" charset="0"/>
                        <a:buChar char="•"/>
                      </a:pPr>
                      <a:r>
                        <a:rPr lang="it-IT" sz="1800" baseline="0" dirty="0" smtClean="0">
                          <a:solidFill>
                            <a:srgbClr val="336600"/>
                          </a:solidFill>
                        </a:rPr>
                        <a:t>Utilizzo di criteri comuni di valutazione.</a:t>
                      </a:r>
                    </a:p>
                    <a:p>
                      <a:pPr algn="just">
                        <a:buFont typeface="Arial" pitchFamily="34" charset="0"/>
                        <a:buChar char="•"/>
                      </a:pPr>
                      <a:endParaRPr lang="it-IT" sz="1800" baseline="0" dirty="0" smtClean="0">
                        <a:solidFill>
                          <a:srgbClr val="336600"/>
                        </a:solidFill>
                      </a:endParaRPr>
                    </a:p>
                    <a:p>
                      <a:pPr algn="just">
                        <a:buFont typeface="Arial" pitchFamily="34" charset="0"/>
                        <a:buChar char="•"/>
                      </a:pPr>
                      <a:endParaRPr lang="it-IT" sz="1800" baseline="0" dirty="0" smtClean="0">
                        <a:solidFill>
                          <a:srgbClr val="336600"/>
                        </a:solidFill>
                      </a:endParaRPr>
                    </a:p>
                    <a:p>
                      <a:pPr algn="just">
                        <a:buFont typeface="Arial" pitchFamily="34" charset="0"/>
                        <a:buChar char="•"/>
                      </a:pPr>
                      <a:endParaRPr lang="it-IT" sz="1800" dirty="0" smtClean="0">
                        <a:solidFill>
                          <a:srgbClr val="33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Font typeface="Arial" pitchFamily="34" charset="0"/>
                        <a:buChar char="•"/>
                      </a:pPr>
                      <a:r>
                        <a:rPr lang="it-IT" altLang="it-IT" sz="1800" b="0" dirty="0" smtClean="0">
                          <a:solidFill>
                            <a:srgbClr val="336600"/>
                          </a:solidFill>
                        </a:rPr>
                        <a:t>Debole dimensione collegiale della programmazione e del</a:t>
                      </a:r>
                      <a:r>
                        <a:rPr lang="it-IT" altLang="it-IT" sz="1800" b="0" baseline="0" dirty="0" smtClean="0">
                          <a:solidFill>
                            <a:srgbClr val="336600"/>
                          </a:solidFill>
                        </a:rPr>
                        <a:t> lavoro educativo e didattico.</a:t>
                      </a:r>
                    </a:p>
                    <a:p>
                      <a:pPr lvl="0">
                        <a:buFont typeface="Arial" pitchFamily="34" charset="0"/>
                        <a:buChar char="•"/>
                      </a:pPr>
                      <a:r>
                        <a:rPr lang="it-IT" sz="1800" b="0" baseline="0" dirty="0" smtClean="0">
                          <a:solidFill>
                            <a:srgbClr val="336600"/>
                          </a:solidFill>
                        </a:rPr>
                        <a:t>Debole coinvolgimento dei docenti curriculari nell’utilizzo di strumenti e pratiche didattiche inseriti nel PAI a vantaggio di tutta la classe di riferimento.</a:t>
                      </a:r>
                    </a:p>
                    <a:p>
                      <a:pPr lvl="0">
                        <a:buFont typeface="Arial" pitchFamily="34" charset="0"/>
                        <a:buChar char="•"/>
                      </a:pPr>
                      <a:r>
                        <a:rPr lang="it-IT" sz="1800" b="0" baseline="0" dirty="0" smtClean="0">
                          <a:solidFill>
                            <a:srgbClr val="336600"/>
                          </a:solidFill>
                        </a:rPr>
                        <a:t>Prove strutturate per classi parallele solo in alcune discipline.</a:t>
                      </a:r>
                    </a:p>
                    <a:p>
                      <a:pPr lvl="0">
                        <a:buFont typeface="Arial" pitchFamily="34" charset="0"/>
                        <a:buChar char="•"/>
                      </a:pPr>
                      <a:r>
                        <a:rPr lang="it-IT" sz="1800" b="0" baseline="0" dirty="0" smtClean="0">
                          <a:solidFill>
                            <a:srgbClr val="336600"/>
                          </a:solidFill>
                        </a:rPr>
                        <a:t>Asimmetrie tra valutazione scientifica e valutazione umanistica.</a:t>
                      </a:r>
                    </a:p>
                    <a:p>
                      <a:pPr lvl="0">
                        <a:buFont typeface="Arial" pitchFamily="34" charset="0"/>
                        <a:buChar char="•"/>
                      </a:pPr>
                      <a:endParaRPr lang="it-IT" dirty="0">
                        <a:solidFill>
                          <a:srgbClr val="3366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5"/>
          <p:cNvSpPr txBox="1">
            <a:spLocks/>
          </p:cNvSpPr>
          <p:nvPr/>
        </p:nvSpPr>
        <p:spPr>
          <a:xfrm>
            <a:off x="486032" y="571480"/>
            <a:ext cx="8229372" cy="5368524"/>
          </a:xfrm>
          <a:prstGeom prst="rect">
            <a:avLst/>
          </a:prstGeom>
          <a:solidFill>
            <a:srgbClr val="CCFF99"/>
          </a:solidFill>
        </p:spPr>
        <p:txBody>
          <a:bodyPr>
            <a:noAutofit/>
          </a:bodyPr>
          <a:lstStyle/>
          <a:p>
            <a:pPr algn="just">
              <a:spcAft>
                <a:spcPts val="0"/>
              </a:spcAft>
            </a:pPr>
            <a:endParaRPr lang="it-IT" sz="1600" b="1" kern="1200" dirty="0" smtClean="0">
              <a:solidFill>
                <a:srgbClr val="3366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it-IT" sz="2400" b="1" dirty="0" smtClean="0">
                <a:solidFill>
                  <a:srgbClr val="3366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3A.2 Ambiente di apprendimento</a:t>
            </a:r>
          </a:p>
          <a:p>
            <a:pPr algn="just"/>
            <a:endParaRPr lang="it-IT" sz="1600" b="1" kern="1200" dirty="0" smtClean="0">
              <a:solidFill>
                <a:srgbClr val="3366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endParaRPr lang="it-IT" sz="1600" b="1" kern="1200" dirty="0" smtClean="0">
              <a:solidFill>
                <a:srgbClr val="3366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endParaRPr lang="it-IT" sz="1600" dirty="0" smtClean="0">
              <a:solidFill>
                <a:srgbClr val="3366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endParaRPr lang="it-IT" sz="1600" dirty="0" smtClean="0">
              <a:solidFill>
                <a:srgbClr val="3366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Tabella 2"/>
          <p:cNvGraphicFramePr>
            <a:graphicFrameLocks noGrp="1"/>
          </p:cNvGraphicFramePr>
          <p:nvPr/>
        </p:nvGraphicFramePr>
        <p:xfrm>
          <a:off x="571472" y="1357298"/>
          <a:ext cx="7945466" cy="48765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72733"/>
                <a:gridCol w="3972733"/>
              </a:tblGrid>
              <a:tr h="346985">
                <a:tc>
                  <a:txBody>
                    <a:bodyPr/>
                    <a:lstStyle/>
                    <a:p>
                      <a:r>
                        <a:rPr lang="it-IT" dirty="0" smtClean="0"/>
                        <a:t>PUNTI </a:t>
                      </a:r>
                      <a:r>
                        <a:rPr lang="it-IT" dirty="0" err="1" smtClean="0"/>
                        <a:t>DI</a:t>
                      </a:r>
                      <a:r>
                        <a:rPr lang="it-IT" dirty="0" smtClean="0"/>
                        <a:t> FORZA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PUNTI </a:t>
                      </a:r>
                      <a:r>
                        <a:rPr lang="it-IT" dirty="0" err="1" smtClean="0"/>
                        <a:t>DI</a:t>
                      </a:r>
                      <a:r>
                        <a:rPr lang="it-IT" dirty="0" smtClean="0"/>
                        <a:t> DEBOLEZZA</a:t>
                      </a:r>
                      <a:endParaRPr lang="it-IT" dirty="0"/>
                    </a:p>
                  </a:txBody>
                  <a:tcPr/>
                </a:tc>
              </a:tr>
              <a:tr h="4510799">
                <a:tc>
                  <a:txBody>
                    <a:bodyPr/>
                    <a:lstStyle/>
                    <a:p>
                      <a:pPr algn="just">
                        <a:buFont typeface="Arial" pitchFamily="34" charset="0"/>
                        <a:buChar char="•"/>
                      </a:pPr>
                      <a:r>
                        <a:rPr lang="it-IT" sz="1800" dirty="0" smtClean="0">
                          <a:solidFill>
                            <a:srgbClr val="336600"/>
                          </a:solidFill>
                        </a:rPr>
                        <a:t> La scuola promuove l'utilizzo di modalità didattiche innovative e la collaborazione tra docenti per la realizzazione di tali modalità didattiche. </a:t>
                      </a:r>
                    </a:p>
                    <a:p>
                      <a:pPr algn="just">
                        <a:buFont typeface="Arial" pitchFamily="34" charset="0"/>
                        <a:buChar char="•"/>
                      </a:pPr>
                      <a:r>
                        <a:rPr lang="it-IT" sz="1800" dirty="0" smtClean="0">
                          <a:solidFill>
                            <a:srgbClr val="336600"/>
                          </a:solidFill>
                        </a:rPr>
                        <a:t>Sufficiente organizzazione degli spazi di gran parte dei laboratori, che sono attrezzati in modo adeguato, idoneo, alcuni anche eccellenti.</a:t>
                      </a:r>
                    </a:p>
                    <a:p>
                      <a:pPr algn="just">
                        <a:buFont typeface="Arial" pitchFamily="34" charset="0"/>
                        <a:buChar char="•"/>
                      </a:pPr>
                      <a:r>
                        <a:rPr lang="it-IT" sz="1800" dirty="0" smtClean="0">
                          <a:solidFill>
                            <a:srgbClr val="336600"/>
                          </a:solidFill>
                        </a:rPr>
                        <a:t>Partecipazione a progetti, iniziative e concorsi, attraverso lavori di gruppo, di classe e di Istituto, a classi aperte.</a:t>
                      </a:r>
                    </a:p>
                    <a:p>
                      <a:pPr algn="just">
                        <a:buFont typeface="Arial" pitchFamily="34" charset="0"/>
                        <a:buChar char="•"/>
                      </a:pPr>
                      <a:r>
                        <a:rPr lang="it-IT" sz="1800" dirty="0" smtClean="0">
                          <a:solidFill>
                            <a:srgbClr val="336600"/>
                          </a:solidFill>
                        </a:rPr>
                        <a:t>Percorsi realizzati con Associazioni ed Enti locali per promuovere le competenze sociali e il rispetto della legalità.</a:t>
                      </a:r>
                      <a:endParaRPr lang="it-IT" altLang="it-IT" sz="1800" dirty="0" smtClean="0">
                        <a:solidFill>
                          <a:srgbClr val="33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Font typeface="Arial" pitchFamily="34" charset="0"/>
                        <a:buChar char="•"/>
                      </a:pPr>
                      <a:r>
                        <a:rPr lang="it-IT" dirty="0" smtClean="0">
                          <a:solidFill>
                            <a:srgbClr val="336600"/>
                          </a:solidFill>
                        </a:rPr>
                        <a:t>Alcuni laboratori non sono accoglienti e facilitatori del benessere scolastico. Ristretti in ambienti limitati dalle carenze strutturali degli edifici.</a:t>
                      </a:r>
                    </a:p>
                    <a:p>
                      <a:pPr lvl="0">
                        <a:buFont typeface="Arial" pitchFamily="34" charset="0"/>
                        <a:buChar char="•"/>
                      </a:pPr>
                      <a:r>
                        <a:rPr lang="it-IT" dirty="0" smtClean="0">
                          <a:solidFill>
                            <a:srgbClr val="336600"/>
                          </a:solidFill>
                        </a:rPr>
                        <a:t> L'orario scolastico è condizionato da tali limiti logistici.</a:t>
                      </a:r>
                    </a:p>
                    <a:p>
                      <a:pPr lvl="0">
                        <a:buFont typeface="Arial" pitchFamily="34" charset="0"/>
                        <a:buChar char="•"/>
                      </a:pPr>
                      <a:r>
                        <a:rPr lang="it-IT" dirty="0" smtClean="0">
                          <a:solidFill>
                            <a:srgbClr val="336600"/>
                          </a:solidFill>
                        </a:rPr>
                        <a:t>Cultura della didattica</a:t>
                      </a:r>
                      <a:r>
                        <a:rPr lang="it-IT" baseline="0" dirty="0" smtClean="0">
                          <a:solidFill>
                            <a:srgbClr val="336600"/>
                          </a:solidFill>
                        </a:rPr>
                        <a:t> innovativa non pienamente diffusa su tutto il </a:t>
                      </a:r>
                      <a:r>
                        <a:rPr lang="it-IT" baseline="0" dirty="0" err="1" smtClean="0">
                          <a:solidFill>
                            <a:srgbClr val="336600"/>
                          </a:solidFill>
                        </a:rPr>
                        <a:t>curriculo</a:t>
                      </a:r>
                      <a:r>
                        <a:rPr lang="it-IT" baseline="0" dirty="0" smtClean="0">
                          <a:solidFill>
                            <a:srgbClr val="336600"/>
                          </a:solidFill>
                        </a:rPr>
                        <a:t>.</a:t>
                      </a:r>
                    </a:p>
                    <a:p>
                      <a:pPr lvl="0">
                        <a:buFont typeface="Arial" pitchFamily="34" charset="0"/>
                        <a:buChar char="•"/>
                      </a:pPr>
                      <a:r>
                        <a:rPr lang="it-IT" dirty="0" smtClean="0">
                          <a:solidFill>
                            <a:srgbClr val="336600"/>
                          </a:solidFill>
                        </a:rPr>
                        <a:t> La capacità di arrivare ad una consapevolezza del 100% degli operatori della scuola sulla necessità di assumere comportamenti univoci e coerenti rispetto a determinati fenomeni antisociali o di violazione delle regole scolastiche.</a:t>
                      </a:r>
                    </a:p>
                    <a:p>
                      <a:pPr lvl="0">
                        <a:buFont typeface="Arial" pitchFamily="34" charset="0"/>
                        <a:buChar char="•"/>
                      </a:pPr>
                      <a:endParaRPr lang="it-IT" dirty="0">
                        <a:solidFill>
                          <a:srgbClr val="3366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5"/>
          <p:cNvSpPr txBox="1">
            <a:spLocks/>
          </p:cNvSpPr>
          <p:nvPr/>
        </p:nvSpPr>
        <p:spPr>
          <a:xfrm>
            <a:off x="486032" y="357166"/>
            <a:ext cx="8157934" cy="5582838"/>
          </a:xfrm>
          <a:prstGeom prst="rect">
            <a:avLst/>
          </a:prstGeom>
          <a:solidFill>
            <a:srgbClr val="CCFF99"/>
          </a:solidFill>
        </p:spPr>
        <p:txBody>
          <a:bodyPr>
            <a:noAutofit/>
          </a:bodyPr>
          <a:lstStyle/>
          <a:p>
            <a:pPr algn="just">
              <a:spcAft>
                <a:spcPts val="0"/>
              </a:spcAft>
            </a:pPr>
            <a:r>
              <a:rPr lang="it-IT" sz="2400" b="1" kern="1200" dirty="0" smtClean="0">
                <a:solidFill>
                  <a:srgbClr val="3366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3A.3 Inclusione e differenziazione</a:t>
            </a:r>
          </a:p>
          <a:p>
            <a:pPr algn="just">
              <a:spcAft>
                <a:spcPts val="0"/>
              </a:spcAft>
            </a:pPr>
            <a:endParaRPr lang="it-IT" sz="1600" b="1" dirty="0" smtClean="0">
              <a:solidFill>
                <a:srgbClr val="3366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endParaRPr lang="it-IT" sz="1600" b="1" kern="1200" dirty="0" smtClean="0">
              <a:solidFill>
                <a:srgbClr val="3366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it-IT" sz="1600" b="1" kern="1200" dirty="0" smtClean="0">
              <a:solidFill>
                <a:srgbClr val="3366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endParaRPr lang="it-IT" sz="1600" b="1" kern="1200" dirty="0" smtClean="0">
              <a:solidFill>
                <a:srgbClr val="3366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endParaRPr lang="it-IT" sz="1600" dirty="0" smtClean="0">
              <a:solidFill>
                <a:srgbClr val="3366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endParaRPr lang="it-IT" sz="1600" dirty="0" smtClean="0">
              <a:solidFill>
                <a:srgbClr val="3366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Tabella 2"/>
          <p:cNvGraphicFramePr>
            <a:graphicFrameLocks noGrp="1"/>
          </p:cNvGraphicFramePr>
          <p:nvPr/>
        </p:nvGraphicFramePr>
        <p:xfrm>
          <a:off x="571472" y="1643050"/>
          <a:ext cx="7945466" cy="2926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72733"/>
                <a:gridCol w="3972733"/>
              </a:tblGrid>
              <a:tr h="310144"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PUNTI </a:t>
                      </a:r>
                      <a:r>
                        <a:rPr lang="it-IT" dirty="0" err="1" smtClean="0"/>
                        <a:t>DI</a:t>
                      </a:r>
                      <a:r>
                        <a:rPr lang="it-IT" dirty="0" smtClean="0"/>
                        <a:t> FORZA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PUNTI </a:t>
                      </a:r>
                      <a:r>
                        <a:rPr lang="it-IT" dirty="0" err="1" smtClean="0"/>
                        <a:t>DI</a:t>
                      </a:r>
                      <a:r>
                        <a:rPr lang="it-IT" dirty="0" smtClean="0"/>
                        <a:t> DEBOLEZZA</a:t>
                      </a:r>
                      <a:endParaRPr lang="it-IT" dirty="0"/>
                    </a:p>
                  </a:txBody>
                  <a:tcPr/>
                </a:tc>
              </a:tr>
              <a:tr h="1911848">
                <a:tc>
                  <a:txBody>
                    <a:bodyPr/>
                    <a:lstStyle/>
                    <a:p>
                      <a:pPr algn="just">
                        <a:buFont typeface="Arial" pitchFamily="34" charset="0"/>
                        <a:buChar char="•"/>
                      </a:pPr>
                      <a:r>
                        <a:rPr lang="it-IT" sz="1800" dirty="0" smtClean="0">
                          <a:solidFill>
                            <a:srgbClr val="336600"/>
                          </a:solidFill>
                        </a:rPr>
                        <a:t>Cultura dell’inclusione altamente radicata nella scuola.</a:t>
                      </a:r>
                    </a:p>
                    <a:p>
                      <a:pPr algn="just">
                        <a:buFont typeface="Arial" pitchFamily="34" charset="0"/>
                        <a:buChar char="•"/>
                      </a:pPr>
                      <a:r>
                        <a:rPr lang="it-IT" sz="1800" dirty="0" smtClean="0">
                          <a:solidFill>
                            <a:srgbClr val="336600"/>
                          </a:solidFill>
                        </a:rPr>
                        <a:t>Didattica inclusiva, con piani individualizzati e personalizzati per alunni con disturbi specifici di apprendimento e con bisogni educativi speciali.</a:t>
                      </a:r>
                    </a:p>
                    <a:p>
                      <a:pPr algn="just">
                        <a:buFont typeface="Arial" pitchFamily="34" charset="0"/>
                        <a:buChar char="•"/>
                      </a:pPr>
                      <a:r>
                        <a:rPr lang="it-IT" altLang="it-IT" sz="1800" dirty="0" smtClean="0">
                          <a:solidFill>
                            <a:srgbClr val="336600"/>
                          </a:solidFill>
                        </a:rPr>
                        <a:t>Attivazione Sportello Ascolto e di </a:t>
                      </a:r>
                      <a:r>
                        <a:rPr lang="it-IT" altLang="it-IT" sz="1800" dirty="0" err="1" smtClean="0">
                          <a:solidFill>
                            <a:srgbClr val="336600"/>
                          </a:solidFill>
                        </a:rPr>
                        <a:t>Counseling</a:t>
                      </a:r>
                      <a:r>
                        <a:rPr lang="it-IT" altLang="it-IT" sz="1800" dirty="0" smtClean="0">
                          <a:solidFill>
                            <a:srgbClr val="336600"/>
                          </a:solidFill>
                        </a:rPr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Font typeface="Arial" pitchFamily="34" charset="0"/>
                        <a:buChar char="•"/>
                      </a:pPr>
                      <a:r>
                        <a:rPr lang="it-IT" sz="1800" dirty="0" smtClean="0">
                          <a:solidFill>
                            <a:srgbClr val="336600"/>
                          </a:solidFill>
                        </a:rPr>
                        <a:t>Organico</a:t>
                      </a:r>
                      <a:r>
                        <a:rPr lang="it-IT" sz="1800" baseline="0" dirty="0" smtClean="0">
                          <a:solidFill>
                            <a:srgbClr val="336600"/>
                          </a:solidFill>
                        </a:rPr>
                        <a:t> di sostegno non sempre adeguato alle necessità degli alunni.</a:t>
                      </a:r>
                    </a:p>
                    <a:p>
                      <a:pPr lvl="0">
                        <a:buFont typeface="Arial" pitchFamily="34" charset="0"/>
                        <a:buChar char="•"/>
                      </a:pPr>
                      <a:r>
                        <a:rPr lang="it-IT" sz="1800" baseline="0" dirty="0" smtClean="0">
                          <a:solidFill>
                            <a:srgbClr val="336600"/>
                          </a:solidFill>
                        </a:rPr>
                        <a:t>Scarse risorse per gli interventi educativi e di recupero.</a:t>
                      </a:r>
                      <a:endParaRPr lang="it-IT" sz="1800" dirty="0" smtClean="0">
                        <a:solidFill>
                          <a:srgbClr val="336600"/>
                        </a:solidFill>
                      </a:endParaRPr>
                    </a:p>
                    <a:p>
                      <a:pPr lvl="0">
                        <a:buFont typeface="Arial" pitchFamily="34" charset="0"/>
                        <a:buChar char="•"/>
                      </a:pPr>
                      <a:r>
                        <a:rPr lang="it-IT" sz="1800" dirty="0" smtClean="0">
                          <a:solidFill>
                            <a:srgbClr val="336600"/>
                          </a:solidFill>
                        </a:rPr>
                        <a:t>Potenziare attività di alfabetizzazione, recupero e potenziamento linguistico per alunni stranieri e/o socialmente disagiati.</a:t>
                      </a: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5"/>
          <p:cNvSpPr txBox="1">
            <a:spLocks/>
          </p:cNvSpPr>
          <p:nvPr/>
        </p:nvSpPr>
        <p:spPr>
          <a:xfrm>
            <a:off x="486032" y="357166"/>
            <a:ext cx="8157934" cy="5582838"/>
          </a:xfrm>
          <a:prstGeom prst="rect">
            <a:avLst/>
          </a:prstGeom>
          <a:solidFill>
            <a:srgbClr val="CCFF99"/>
          </a:solidFill>
        </p:spPr>
        <p:txBody>
          <a:bodyPr>
            <a:noAutofit/>
          </a:bodyPr>
          <a:lstStyle/>
          <a:p>
            <a:pPr algn="just">
              <a:spcAft>
                <a:spcPts val="0"/>
              </a:spcAft>
            </a:pPr>
            <a:endParaRPr lang="it-IT" sz="1600" b="1" dirty="0" smtClean="0">
              <a:solidFill>
                <a:srgbClr val="3366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endParaRPr lang="it-IT" sz="1600" b="1" kern="1200" dirty="0" smtClean="0">
              <a:solidFill>
                <a:srgbClr val="3366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it-IT" sz="2400" b="1" dirty="0" smtClean="0">
                <a:solidFill>
                  <a:srgbClr val="3366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3A.4 Continuità e orientamento</a:t>
            </a:r>
          </a:p>
          <a:p>
            <a:pPr algn="just"/>
            <a:endParaRPr lang="it-IT" sz="1600" b="1" kern="1200" dirty="0" smtClean="0">
              <a:solidFill>
                <a:srgbClr val="3366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endParaRPr lang="it-IT" sz="1600" b="1" kern="1200" dirty="0" smtClean="0">
              <a:solidFill>
                <a:srgbClr val="3366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endParaRPr lang="it-IT" sz="1600" dirty="0" smtClean="0">
              <a:solidFill>
                <a:srgbClr val="3366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endParaRPr lang="it-IT" sz="1600" dirty="0" smtClean="0">
              <a:solidFill>
                <a:srgbClr val="3366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Tabella 2"/>
          <p:cNvGraphicFramePr>
            <a:graphicFrameLocks noGrp="1"/>
          </p:cNvGraphicFramePr>
          <p:nvPr/>
        </p:nvGraphicFramePr>
        <p:xfrm>
          <a:off x="500034" y="1857364"/>
          <a:ext cx="7945466" cy="3474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72733"/>
                <a:gridCol w="3972733"/>
              </a:tblGrid>
              <a:tr h="310144"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PUNTI </a:t>
                      </a:r>
                      <a:r>
                        <a:rPr lang="it-IT" dirty="0" err="1" smtClean="0"/>
                        <a:t>DI</a:t>
                      </a:r>
                      <a:r>
                        <a:rPr lang="it-IT" dirty="0" smtClean="0"/>
                        <a:t> FORZA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PUNTI </a:t>
                      </a:r>
                      <a:r>
                        <a:rPr lang="it-IT" dirty="0" err="1" smtClean="0"/>
                        <a:t>DI</a:t>
                      </a:r>
                      <a:r>
                        <a:rPr lang="it-IT" dirty="0" smtClean="0"/>
                        <a:t> DEBOLEZZA</a:t>
                      </a:r>
                      <a:endParaRPr lang="it-IT" dirty="0"/>
                    </a:p>
                  </a:txBody>
                  <a:tcPr/>
                </a:tc>
              </a:tr>
              <a:tr h="1911848">
                <a:tc>
                  <a:txBody>
                    <a:bodyPr/>
                    <a:lstStyle/>
                    <a:p>
                      <a:pPr algn="just">
                        <a:buFont typeface="Arial" pitchFamily="34" charset="0"/>
                        <a:buChar char="•"/>
                      </a:pPr>
                      <a:r>
                        <a:rPr lang="it-IT" sz="1800" dirty="0" smtClean="0">
                          <a:solidFill>
                            <a:srgbClr val="336600"/>
                          </a:solidFill>
                        </a:rPr>
                        <a:t>Crescente consapevolezza della necessità di rafforzare la cultura della continuità e dell’orientamento.</a:t>
                      </a:r>
                    </a:p>
                    <a:p>
                      <a:pPr algn="just">
                        <a:buFont typeface="Arial" pitchFamily="34" charset="0"/>
                        <a:buChar char="•"/>
                      </a:pPr>
                      <a:r>
                        <a:rPr lang="it-IT" sz="1800" dirty="0" smtClean="0">
                          <a:solidFill>
                            <a:srgbClr val="336600"/>
                          </a:solidFill>
                        </a:rPr>
                        <a:t>Coinvolgimento delle classi finali nelle attività di orientamento post diploma.</a:t>
                      </a:r>
                    </a:p>
                    <a:p>
                      <a:pPr algn="just">
                        <a:buFont typeface="Arial" pitchFamily="34" charset="0"/>
                        <a:buChar char="•"/>
                      </a:pPr>
                      <a:r>
                        <a:rPr lang="it-IT" sz="1800" dirty="0" smtClean="0">
                          <a:solidFill>
                            <a:srgbClr val="336600"/>
                          </a:solidFill>
                        </a:rPr>
                        <a:t>Convenzioni e partenariati con enti e imprese per attività di ASL.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Font typeface="Arial" pitchFamily="34" charset="0"/>
                        <a:buChar char="•"/>
                      </a:pPr>
                      <a:r>
                        <a:rPr lang="it-IT" sz="1800" dirty="0" smtClean="0">
                          <a:solidFill>
                            <a:srgbClr val="336600"/>
                          </a:solidFill>
                        </a:rPr>
                        <a:t>Promuovere azioni di raccordo più efficaci con docenti delle scuole medie.</a:t>
                      </a:r>
                    </a:p>
                    <a:p>
                      <a:pPr lvl="0">
                        <a:buFont typeface="Arial" pitchFamily="34" charset="0"/>
                        <a:buChar char="•"/>
                      </a:pPr>
                      <a:r>
                        <a:rPr lang="it-IT" sz="1800" dirty="0" smtClean="0">
                          <a:solidFill>
                            <a:srgbClr val="336600"/>
                          </a:solidFill>
                        </a:rPr>
                        <a:t> Manca monitoraggio dei</a:t>
                      </a:r>
                      <a:r>
                        <a:rPr lang="it-IT" sz="1800" baseline="0" dirty="0" smtClean="0">
                          <a:solidFill>
                            <a:srgbClr val="336600"/>
                          </a:solidFill>
                        </a:rPr>
                        <a:t> risultati delle azioni di orientamento.</a:t>
                      </a:r>
                    </a:p>
                    <a:p>
                      <a:pPr lvl="0">
                        <a:buFont typeface="Arial" pitchFamily="34" charset="0"/>
                        <a:buChar char="•"/>
                      </a:pPr>
                      <a:r>
                        <a:rPr lang="it-IT" sz="1800" baseline="0" dirty="0" smtClean="0">
                          <a:solidFill>
                            <a:srgbClr val="336600"/>
                          </a:solidFill>
                        </a:rPr>
                        <a:t>Rafforzare convenzioni e partenariati con enti  e imprese.</a:t>
                      </a:r>
                    </a:p>
                    <a:p>
                      <a:pPr lvl="0">
                        <a:buFont typeface="Arial" pitchFamily="34" charset="0"/>
                        <a:buChar char="•"/>
                      </a:pPr>
                      <a:r>
                        <a:rPr lang="it-IT" sz="1800" baseline="0" dirty="0" smtClean="0">
                          <a:solidFill>
                            <a:srgbClr val="336600"/>
                          </a:solidFill>
                        </a:rPr>
                        <a:t>Integrare in modo più organico nell’offerta formativa i percorsi di ASL.</a:t>
                      </a:r>
                    </a:p>
                    <a:p>
                      <a:pPr lvl="0">
                        <a:buFont typeface="Arial" pitchFamily="34" charset="0"/>
                        <a:buChar char="•"/>
                      </a:pPr>
                      <a:r>
                        <a:rPr lang="it-IT" sz="1800" baseline="0" dirty="0" smtClean="0">
                          <a:solidFill>
                            <a:srgbClr val="336600"/>
                          </a:solidFill>
                        </a:rPr>
                        <a:t>Potenziare i criteri di valutazione delle competenze acquisite al termine di percorsi ASL.</a:t>
                      </a:r>
                      <a:endParaRPr lang="it-IT" sz="1800" dirty="0">
                        <a:solidFill>
                          <a:srgbClr val="3366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4"/>
          <p:cNvSpPr txBox="1">
            <a:spLocks/>
          </p:cNvSpPr>
          <p:nvPr/>
        </p:nvSpPr>
        <p:spPr>
          <a:xfrm>
            <a:off x="714348" y="456509"/>
            <a:ext cx="7072362" cy="1423092"/>
          </a:xfrm>
          <a:prstGeom prst="rect">
            <a:avLst/>
          </a:prstGeom>
        </p:spPr>
        <p:txBody>
          <a:bodyPr>
            <a:no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it-IT" sz="4800" b="0" i="0" u="none" strike="noStrike" kern="1200" cap="none" spc="0" normalizeH="0" baseline="0" noProof="0" smtClean="0">
                <a:ln>
                  <a:noFill/>
                </a:ln>
                <a:solidFill>
                  <a:srgbClr val="3366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3B. PROCESSI - Pratiche gestionali e organizzative</a:t>
            </a:r>
            <a:endParaRPr kumimoji="0" lang="it-IT" sz="4800" b="0" i="0" u="none" strike="noStrike" kern="1200" cap="none" spc="0" normalizeH="0" baseline="0" noProof="0" dirty="0">
              <a:ln>
                <a:noFill/>
              </a:ln>
              <a:solidFill>
                <a:srgbClr val="3366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CasellaDiTesto 2"/>
          <p:cNvSpPr txBox="1"/>
          <p:nvPr/>
        </p:nvSpPr>
        <p:spPr>
          <a:xfrm>
            <a:off x="785786" y="2428868"/>
            <a:ext cx="7763972" cy="3554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it-IT" sz="2400" b="1" dirty="0">
                <a:solidFill>
                  <a:srgbClr val="336600"/>
                </a:solidFill>
              </a:rPr>
              <a:t>3B.5 Orientamento strategico e organizzazione della scuola</a:t>
            </a:r>
          </a:p>
          <a:p>
            <a:pPr>
              <a:lnSpc>
                <a:spcPct val="250000"/>
              </a:lnSpc>
            </a:pPr>
            <a:r>
              <a:rPr lang="it-IT" sz="2400" b="1" dirty="0">
                <a:solidFill>
                  <a:srgbClr val="336600"/>
                </a:solidFill>
              </a:rPr>
              <a:t>3B.6 Sviluppo e valorizzazione delle risorse umane</a:t>
            </a:r>
          </a:p>
          <a:p>
            <a:pPr>
              <a:lnSpc>
                <a:spcPct val="250000"/>
              </a:lnSpc>
            </a:pPr>
            <a:r>
              <a:rPr lang="it-IT" sz="2400" b="1" dirty="0">
                <a:solidFill>
                  <a:srgbClr val="336600"/>
                </a:solidFill>
              </a:rPr>
              <a:t>3B.7 Integrazione con il territorio e rapporti con le famiglie</a:t>
            </a:r>
          </a:p>
          <a:p>
            <a:pPr>
              <a:lnSpc>
                <a:spcPct val="250000"/>
              </a:lnSpc>
            </a:pPr>
            <a:endParaRPr lang="it-IT" dirty="0">
              <a:solidFill>
                <a:srgbClr val="3366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75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1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5"/>
          <p:cNvSpPr txBox="1">
            <a:spLocks/>
          </p:cNvSpPr>
          <p:nvPr/>
        </p:nvSpPr>
        <p:spPr>
          <a:xfrm>
            <a:off x="486032" y="357166"/>
            <a:ext cx="7872182" cy="5582838"/>
          </a:xfrm>
          <a:prstGeom prst="rect">
            <a:avLst/>
          </a:prstGeom>
          <a:solidFill>
            <a:srgbClr val="CCFF99"/>
          </a:solidFill>
        </p:spPr>
        <p:txBody>
          <a:bodyPr>
            <a:noAutofit/>
          </a:bodyPr>
          <a:lstStyle/>
          <a:p>
            <a:pPr algn="just">
              <a:spcAft>
                <a:spcPts val="0"/>
              </a:spcAft>
            </a:pPr>
            <a:r>
              <a:rPr lang="it-IT" sz="2400" b="1" kern="1200" dirty="0" smtClean="0">
                <a:solidFill>
                  <a:srgbClr val="3366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3B.5 Orientamento strategico e organizzazione della scuola</a:t>
            </a:r>
          </a:p>
          <a:p>
            <a:pPr algn="just">
              <a:spcAft>
                <a:spcPts val="0"/>
              </a:spcAft>
            </a:pPr>
            <a:endParaRPr lang="it-IT" sz="2400" b="1" dirty="0" smtClean="0">
              <a:solidFill>
                <a:srgbClr val="3366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endParaRPr lang="it-IT" sz="2400" b="1" kern="1200" dirty="0" smtClean="0">
              <a:solidFill>
                <a:srgbClr val="3366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endParaRPr lang="it-IT" sz="1600" b="1" dirty="0" smtClean="0">
              <a:solidFill>
                <a:srgbClr val="3366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endParaRPr lang="it-IT" sz="1600" b="1" kern="1200" dirty="0" smtClean="0">
              <a:solidFill>
                <a:srgbClr val="3366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endParaRPr lang="it-IT" sz="1600" b="1" dirty="0" smtClean="0">
              <a:solidFill>
                <a:srgbClr val="3366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endParaRPr lang="it-IT" sz="1600" b="1" kern="1200" dirty="0" smtClean="0">
              <a:solidFill>
                <a:srgbClr val="3366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endParaRPr lang="it-IT" sz="1600" b="1" dirty="0" smtClean="0">
              <a:solidFill>
                <a:srgbClr val="3366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endParaRPr lang="it-IT" sz="1600" b="1" kern="1200" dirty="0" smtClean="0">
              <a:solidFill>
                <a:srgbClr val="3366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endParaRPr lang="it-IT" sz="1600" b="1" dirty="0" smtClean="0">
              <a:solidFill>
                <a:srgbClr val="3366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endParaRPr lang="it-IT" sz="1600" b="1" kern="1200" dirty="0" smtClean="0">
              <a:solidFill>
                <a:srgbClr val="3366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endParaRPr lang="it-IT" sz="1600" b="1" dirty="0" smtClean="0">
              <a:solidFill>
                <a:srgbClr val="3366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endParaRPr lang="it-IT" sz="1600" b="1" kern="1200" dirty="0" smtClean="0">
              <a:solidFill>
                <a:srgbClr val="3366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endParaRPr lang="it-IT" sz="1600" b="1" dirty="0" smtClean="0">
              <a:solidFill>
                <a:srgbClr val="3366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endParaRPr lang="it-IT" sz="1600" b="1" kern="1200" dirty="0" smtClean="0">
              <a:solidFill>
                <a:srgbClr val="3366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endParaRPr lang="it-IT" sz="1600" b="1" dirty="0" smtClean="0">
              <a:solidFill>
                <a:srgbClr val="3366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endParaRPr lang="it-IT" sz="1600" b="1" dirty="0" smtClean="0">
              <a:solidFill>
                <a:srgbClr val="3366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endParaRPr lang="it-IT" sz="1600" b="1" dirty="0" smtClean="0">
              <a:solidFill>
                <a:srgbClr val="3366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endParaRPr lang="it-IT" sz="1600" b="1" dirty="0" smtClean="0">
              <a:solidFill>
                <a:srgbClr val="3366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endParaRPr lang="it-IT" sz="1600" b="1" kern="1200" dirty="0" smtClean="0">
              <a:solidFill>
                <a:srgbClr val="3366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endParaRPr lang="it-IT" sz="1600" dirty="0" smtClean="0">
              <a:solidFill>
                <a:srgbClr val="3366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endParaRPr lang="it-IT" sz="1600" dirty="0" smtClean="0">
              <a:solidFill>
                <a:srgbClr val="3366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Tabella 2"/>
          <p:cNvGraphicFramePr>
            <a:graphicFrameLocks noGrp="1"/>
          </p:cNvGraphicFramePr>
          <p:nvPr/>
        </p:nvGraphicFramePr>
        <p:xfrm>
          <a:off x="571472" y="1285860"/>
          <a:ext cx="7685114" cy="402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42557"/>
                <a:gridCol w="3842557"/>
              </a:tblGrid>
              <a:tr h="270282">
                <a:tc>
                  <a:txBody>
                    <a:bodyPr/>
                    <a:lstStyle/>
                    <a:p>
                      <a:r>
                        <a:rPr lang="it-IT" dirty="0" smtClean="0"/>
                        <a:t>PUNTI </a:t>
                      </a:r>
                      <a:r>
                        <a:rPr lang="it-IT" dirty="0" err="1" smtClean="0"/>
                        <a:t>DI</a:t>
                      </a:r>
                      <a:r>
                        <a:rPr lang="it-IT" dirty="0" smtClean="0"/>
                        <a:t> FORZA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PUNTI </a:t>
                      </a:r>
                      <a:r>
                        <a:rPr lang="it-IT" dirty="0" err="1" smtClean="0"/>
                        <a:t>DI</a:t>
                      </a:r>
                      <a:r>
                        <a:rPr lang="it-IT" dirty="0" smtClean="0"/>
                        <a:t> DEBOLEZZA</a:t>
                      </a:r>
                      <a:endParaRPr lang="it-IT" dirty="0"/>
                    </a:p>
                  </a:txBody>
                  <a:tcPr/>
                </a:tc>
              </a:tr>
              <a:tr h="1486552">
                <a:tc>
                  <a:txBody>
                    <a:bodyPr/>
                    <a:lstStyle/>
                    <a:p>
                      <a:pPr algn="just">
                        <a:buFont typeface="Arial" pitchFamily="34" charset="0"/>
                        <a:buChar char="•"/>
                      </a:pPr>
                      <a:r>
                        <a:rPr lang="it-IT" sz="1800" dirty="0" smtClean="0">
                          <a:solidFill>
                            <a:srgbClr val="336600"/>
                          </a:solidFill>
                        </a:rPr>
                        <a:t> </a:t>
                      </a:r>
                      <a:r>
                        <a:rPr lang="it-IT" sz="1800" dirty="0" err="1" smtClean="0">
                          <a:solidFill>
                            <a:srgbClr val="336600"/>
                          </a:solidFill>
                        </a:rPr>
                        <a:t>Mission</a:t>
                      </a:r>
                      <a:r>
                        <a:rPr lang="it-IT" sz="1800" dirty="0" smtClean="0">
                          <a:solidFill>
                            <a:srgbClr val="336600"/>
                          </a:solidFill>
                        </a:rPr>
                        <a:t> dell’istituto condivisa con le famiglie e l’ente locale e resa nota attraverso il sito web. </a:t>
                      </a: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it-IT" sz="1800" dirty="0" smtClean="0">
                          <a:solidFill>
                            <a:srgbClr val="336600"/>
                          </a:solidFill>
                        </a:rPr>
                        <a:t>Attenzione al potenziamento delle competenze degli studenti in chiave europea.</a:t>
                      </a:r>
                    </a:p>
                    <a:p>
                      <a:pPr algn="just">
                        <a:buFont typeface="Arial" pitchFamily="34" charset="0"/>
                        <a:buChar char="•"/>
                      </a:pPr>
                      <a:r>
                        <a:rPr lang="it-IT" sz="1800" dirty="0" smtClean="0">
                          <a:solidFill>
                            <a:srgbClr val="336600"/>
                          </a:solidFill>
                        </a:rPr>
                        <a:t>Ottimo livello di responsabilità del personale scolastico, docente e </a:t>
                      </a:r>
                      <a:r>
                        <a:rPr lang="it-IT" sz="1800" dirty="0" err="1" smtClean="0">
                          <a:solidFill>
                            <a:srgbClr val="336600"/>
                          </a:solidFill>
                        </a:rPr>
                        <a:t>Ata</a:t>
                      </a:r>
                      <a:r>
                        <a:rPr lang="it-IT" sz="1800" dirty="0" smtClean="0">
                          <a:solidFill>
                            <a:srgbClr val="336600"/>
                          </a:solidFill>
                        </a:rPr>
                        <a:t>.</a:t>
                      </a:r>
                    </a:p>
                    <a:p>
                      <a:pPr algn="just">
                        <a:buFont typeface="Arial" pitchFamily="34" charset="0"/>
                        <a:buChar char="•"/>
                      </a:pPr>
                      <a:r>
                        <a:rPr lang="it-IT" sz="1800" dirty="0" smtClean="0">
                          <a:solidFill>
                            <a:srgbClr val="336600"/>
                          </a:solidFill>
                        </a:rPr>
                        <a:t>La risorsa maggiore utilizzata per le attività progettuali dell’istituto, è costituta dai fondi europei.</a:t>
                      </a:r>
                    </a:p>
                    <a:p>
                      <a:pPr algn="just">
                        <a:buFont typeface="Arial" pitchFamily="34" charset="0"/>
                        <a:buChar char="•"/>
                      </a:pPr>
                      <a:endParaRPr lang="it-IT" sz="1800" dirty="0" smtClean="0">
                        <a:solidFill>
                          <a:srgbClr val="336600"/>
                        </a:solidFill>
                      </a:endParaRPr>
                    </a:p>
                    <a:p>
                      <a:pPr algn="just">
                        <a:buFont typeface="Arial" pitchFamily="34" charset="0"/>
                        <a:buChar char="•"/>
                      </a:pPr>
                      <a:endParaRPr lang="it-IT" altLang="it-IT" sz="1800" dirty="0">
                        <a:solidFill>
                          <a:srgbClr val="33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buFont typeface="Arial" pitchFamily="34" charset="0"/>
                        <a:buChar char="•"/>
                      </a:pPr>
                      <a:r>
                        <a:rPr lang="it-IT" sz="1800" dirty="0" smtClean="0">
                          <a:solidFill>
                            <a:srgbClr val="336600"/>
                          </a:solidFill>
                        </a:rPr>
                        <a:t>Debolezza dei sistemi di monitoraggio delle azioni.</a:t>
                      </a:r>
                    </a:p>
                    <a:p>
                      <a:pPr algn="just">
                        <a:lnSpc>
                          <a:spcPct val="100000"/>
                        </a:lnSpc>
                        <a:buFont typeface="Arial" pitchFamily="34" charset="0"/>
                        <a:buChar char="•"/>
                      </a:pPr>
                      <a:r>
                        <a:rPr lang="it-IT" sz="1800" dirty="0" smtClean="0">
                          <a:solidFill>
                            <a:srgbClr val="336600"/>
                          </a:solidFill>
                        </a:rPr>
                        <a:t>Scarsa consistenza delle risorse che incide sugli esiti educativi della scuola.</a:t>
                      </a:r>
                    </a:p>
                    <a:p>
                      <a:pPr algn="just">
                        <a:lnSpc>
                          <a:spcPct val="100000"/>
                        </a:lnSpc>
                        <a:buFont typeface="Arial" pitchFamily="34" charset="0"/>
                        <a:buChar char="•"/>
                      </a:pPr>
                      <a:endParaRPr lang="it-IT" sz="1800" dirty="0" smtClean="0">
                        <a:solidFill>
                          <a:srgbClr val="336600"/>
                        </a:solidFill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buFont typeface="Arial" pitchFamily="34" charset="0"/>
                        <a:buChar char="•"/>
                      </a:pPr>
                      <a:endParaRPr lang="it-IT" sz="1800" dirty="0" smtClean="0">
                        <a:solidFill>
                          <a:srgbClr val="336600"/>
                        </a:solidFill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buFont typeface="Arial" pitchFamily="34" charset="0"/>
                        <a:buChar char="•"/>
                      </a:pPr>
                      <a:endParaRPr lang="it-IT" sz="1800" dirty="0">
                        <a:solidFill>
                          <a:srgbClr val="3366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5"/>
          <p:cNvSpPr txBox="1">
            <a:spLocks/>
          </p:cNvSpPr>
          <p:nvPr/>
        </p:nvSpPr>
        <p:spPr>
          <a:xfrm>
            <a:off x="357158" y="500042"/>
            <a:ext cx="8086496" cy="5809865"/>
          </a:xfrm>
          <a:prstGeom prst="rect">
            <a:avLst/>
          </a:prstGeom>
          <a:solidFill>
            <a:srgbClr val="CCFF99"/>
          </a:solidFill>
        </p:spPr>
        <p:txBody>
          <a:bodyPr>
            <a:noAutofit/>
          </a:bodyPr>
          <a:lstStyle/>
          <a:p>
            <a:pPr algn="just"/>
            <a:r>
              <a:rPr lang="it-IT" sz="2400" b="1" dirty="0" smtClean="0">
                <a:solidFill>
                  <a:srgbClr val="3366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3B.6 Sviluppo e organizzazione delle risorse umane</a:t>
            </a:r>
          </a:p>
          <a:p>
            <a:pPr algn="just"/>
            <a:endParaRPr lang="it-IT" sz="1600" b="1" dirty="0" smtClean="0">
              <a:solidFill>
                <a:srgbClr val="3366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endParaRPr lang="it-IT" sz="1600" b="1" dirty="0" smtClean="0">
              <a:solidFill>
                <a:srgbClr val="3366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endParaRPr lang="it-IT" sz="1600" b="1" kern="1200" dirty="0" smtClean="0">
              <a:solidFill>
                <a:srgbClr val="3366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endParaRPr lang="it-IT" sz="1600" b="1" dirty="0" smtClean="0">
              <a:solidFill>
                <a:srgbClr val="3366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endParaRPr lang="it-IT" sz="1600" b="1" kern="1200" dirty="0" smtClean="0">
              <a:solidFill>
                <a:srgbClr val="3366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endParaRPr lang="it-IT" sz="1600" b="1" dirty="0" smtClean="0">
              <a:solidFill>
                <a:srgbClr val="3366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endParaRPr lang="it-IT" sz="1600" b="1" kern="1200" dirty="0" smtClean="0">
              <a:solidFill>
                <a:srgbClr val="3366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endParaRPr lang="it-IT" sz="1600" b="1" dirty="0" smtClean="0">
              <a:solidFill>
                <a:srgbClr val="3366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endParaRPr lang="it-IT" sz="1600" b="1" kern="1200" dirty="0" smtClean="0">
              <a:solidFill>
                <a:srgbClr val="3366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endParaRPr lang="it-IT" sz="1600" b="1" dirty="0" smtClean="0">
              <a:solidFill>
                <a:srgbClr val="3366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endParaRPr lang="it-IT" sz="1600" b="1" kern="1200" dirty="0" smtClean="0">
              <a:solidFill>
                <a:srgbClr val="3366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endParaRPr lang="it-IT" sz="1600" b="1" dirty="0" smtClean="0">
              <a:solidFill>
                <a:srgbClr val="3366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endParaRPr lang="it-IT" sz="1600" b="1" kern="1200" dirty="0" smtClean="0">
              <a:solidFill>
                <a:srgbClr val="3366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endParaRPr lang="it-IT" sz="1600" b="1" dirty="0" smtClean="0">
              <a:solidFill>
                <a:srgbClr val="3366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it-IT" sz="2400" b="1" dirty="0" smtClean="0">
              <a:solidFill>
                <a:srgbClr val="3366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it-IT" sz="2400" b="1" dirty="0" smtClean="0">
              <a:solidFill>
                <a:srgbClr val="3366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endParaRPr lang="it-IT" sz="1600" b="1" kern="1200" dirty="0" smtClean="0">
              <a:solidFill>
                <a:srgbClr val="3366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endParaRPr lang="it-IT" sz="1600" dirty="0" smtClean="0">
              <a:solidFill>
                <a:srgbClr val="3366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endParaRPr lang="it-IT" sz="1600" dirty="0" smtClean="0">
              <a:solidFill>
                <a:srgbClr val="3366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Tabella 2"/>
          <p:cNvGraphicFramePr>
            <a:graphicFrameLocks noGrp="1"/>
          </p:cNvGraphicFramePr>
          <p:nvPr/>
        </p:nvGraphicFramePr>
        <p:xfrm>
          <a:off x="500034" y="1142984"/>
          <a:ext cx="7858180" cy="53111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29090"/>
                <a:gridCol w="3929090"/>
              </a:tblGrid>
              <a:tr h="341059"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PUNTI </a:t>
                      </a:r>
                      <a:r>
                        <a:rPr lang="it-IT" dirty="0" err="1" smtClean="0"/>
                        <a:t>DI</a:t>
                      </a:r>
                      <a:r>
                        <a:rPr lang="it-IT" dirty="0" smtClean="0"/>
                        <a:t> FORZA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PUNTI </a:t>
                      </a:r>
                      <a:r>
                        <a:rPr lang="it-IT" dirty="0" err="1" smtClean="0"/>
                        <a:t>DI</a:t>
                      </a:r>
                      <a:r>
                        <a:rPr lang="it-IT" dirty="0" smtClean="0"/>
                        <a:t> DEBOLEZZA</a:t>
                      </a:r>
                      <a:endParaRPr lang="it-IT" dirty="0"/>
                    </a:p>
                  </a:txBody>
                  <a:tcPr/>
                </a:tc>
              </a:tr>
              <a:tr h="4945353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it-IT" dirty="0" smtClean="0">
                          <a:solidFill>
                            <a:srgbClr val="336600"/>
                          </a:solidFill>
                        </a:rPr>
                        <a:t>Formazione tra pari svolta all’interno dello STAFF e dei gruppi di lavoro.</a:t>
                      </a: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it-IT" dirty="0" smtClean="0">
                          <a:solidFill>
                            <a:srgbClr val="336600"/>
                          </a:solidFill>
                        </a:rPr>
                        <a:t>Corso di formazione multimediale</a:t>
                      </a:r>
                      <a:r>
                        <a:rPr lang="it-IT" baseline="0" dirty="0" smtClean="0">
                          <a:solidFill>
                            <a:srgbClr val="336600"/>
                          </a:solidFill>
                        </a:rPr>
                        <a:t> </a:t>
                      </a:r>
                      <a:r>
                        <a:rPr lang="it-IT" dirty="0" smtClean="0">
                          <a:solidFill>
                            <a:srgbClr val="336600"/>
                          </a:solidFill>
                        </a:rPr>
                        <a:t>con certificazione EIPASS.</a:t>
                      </a:r>
                    </a:p>
                    <a:p>
                      <a:pPr algn="just">
                        <a:buFont typeface="Arial" pitchFamily="34" charset="0"/>
                        <a:buChar char="•"/>
                      </a:pPr>
                      <a:r>
                        <a:rPr lang="it-IT" dirty="0" smtClean="0">
                          <a:solidFill>
                            <a:srgbClr val="336600"/>
                          </a:solidFill>
                        </a:rPr>
                        <a:t>Iniziative di formazione per il personale attivate nell’Ambito 28.</a:t>
                      </a:r>
                    </a:p>
                    <a:p>
                      <a:pPr algn="just">
                        <a:buFont typeface="Arial" pitchFamily="34" charset="0"/>
                        <a:buChar char="•"/>
                      </a:pPr>
                      <a:r>
                        <a:rPr lang="it-IT" dirty="0" smtClean="0">
                          <a:solidFill>
                            <a:srgbClr val="336600"/>
                          </a:solidFill>
                        </a:rPr>
                        <a:t>Autoaggiornamento. </a:t>
                      </a:r>
                    </a:p>
                    <a:p>
                      <a:pPr algn="just">
                        <a:buFont typeface="Arial" pitchFamily="34" charset="0"/>
                        <a:buNone/>
                      </a:pPr>
                      <a:endParaRPr lang="it-IT" altLang="it-IT" sz="1800" dirty="0">
                        <a:solidFill>
                          <a:srgbClr val="3366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buFont typeface="Arial" pitchFamily="34" charset="0"/>
                        <a:buChar char="•"/>
                      </a:pPr>
                      <a:r>
                        <a:rPr lang="it-IT" dirty="0" smtClean="0">
                          <a:solidFill>
                            <a:srgbClr val="336600"/>
                          </a:solidFill>
                        </a:rPr>
                        <a:t>Mancanza di una banca dati ufficiale relativa alle competenze di tutto il personale della scuola.</a:t>
                      </a:r>
                    </a:p>
                    <a:p>
                      <a:pPr algn="just">
                        <a:lnSpc>
                          <a:spcPct val="100000"/>
                        </a:lnSpc>
                        <a:buFont typeface="Arial" pitchFamily="34" charset="0"/>
                        <a:buChar char="•"/>
                      </a:pPr>
                      <a:r>
                        <a:rPr lang="it-IT" dirty="0" smtClean="0">
                          <a:solidFill>
                            <a:srgbClr val="336600"/>
                          </a:solidFill>
                        </a:rPr>
                        <a:t>Migliorare la cultura della formazione</a:t>
                      </a:r>
                    </a:p>
                    <a:p>
                      <a:pPr algn="just">
                        <a:lnSpc>
                          <a:spcPct val="100000"/>
                        </a:lnSpc>
                        <a:buFont typeface="Arial" pitchFamily="34" charset="0"/>
                        <a:buChar char="•"/>
                      </a:pPr>
                      <a:r>
                        <a:rPr lang="it-IT" dirty="0" smtClean="0">
                          <a:solidFill>
                            <a:srgbClr val="336600"/>
                          </a:solidFill>
                        </a:rPr>
                        <a:t>Pendolarismo personale scolastico.</a:t>
                      </a:r>
                    </a:p>
                    <a:p>
                      <a:pPr algn="just">
                        <a:lnSpc>
                          <a:spcPct val="100000"/>
                        </a:lnSpc>
                        <a:buFont typeface="Arial" pitchFamily="34" charset="0"/>
                        <a:buChar char="•"/>
                      </a:pPr>
                      <a:r>
                        <a:rPr lang="it-IT" sz="1800" dirty="0" smtClean="0">
                          <a:solidFill>
                            <a:srgbClr val="336600"/>
                          </a:solidFill>
                        </a:rPr>
                        <a:t>Promuovere e valorizzare il ruolo dei coordinatori di classe e dei tutor d’ASL.</a:t>
                      </a:r>
                    </a:p>
                    <a:p>
                      <a:pPr algn="just">
                        <a:lnSpc>
                          <a:spcPct val="100000"/>
                        </a:lnSpc>
                        <a:buFont typeface="Arial" pitchFamily="34" charset="0"/>
                        <a:buChar char="•"/>
                      </a:pPr>
                      <a:r>
                        <a:rPr lang="it-IT" sz="1800" dirty="0" smtClean="0">
                          <a:solidFill>
                            <a:srgbClr val="336600"/>
                          </a:solidFill>
                        </a:rPr>
                        <a:t> Potenziare</a:t>
                      </a:r>
                      <a:r>
                        <a:rPr lang="it-IT" sz="1800" baseline="0" dirty="0" smtClean="0">
                          <a:solidFill>
                            <a:srgbClr val="336600"/>
                          </a:solidFill>
                        </a:rPr>
                        <a:t> il ruolo del Comitato Tecnico Scientifico.</a:t>
                      </a:r>
                      <a:endParaRPr lang="it-IT" sz="1800" dirty="0" smtClean="0">
                        <a:solidFill>
                          <a:srgbClr val="336600"/>
                        </a:solidFill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buFont typeface="Arial" pitchFamily="34" charset="0"/>
                        <a:buChar char="•"/>
                      </a:pPr>
                      <a:r>
                        <a:rPr lang="it-IT" sz="1800" dirty="0" smtClean="0">
                          <a:solidFill>
                            <a:srgbClr val="336600"/>
                          </a:solidFill>
                        </a:rPr>
                        <a:t>Carenza di personale ATA rispetto alla complessità dell’istituto.</a:t>
                      </a:r>
                    </a:p>
                    <a:p>
                      <a:pPr algn="just">
                        <a:lnSpc>
                          <a:spcPct val="100000"/>
                        </a:lnSpc>
                        <a:buFont typeface="Arial" pitchFamily="34" charset="0"/>
                        <a:buNone/>
                      </a:pPr>
                      <a:endParaRPr lang="it-IT" sz="1800" dirty="0">
                        <a:solidFill>
                          <a:srgbClr val="3366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5"/>
          <p:cNvSpPr txBox="1">
            <a:spLocks/>
          </p:cNvSpPr>
          <p:nvPr/>
        </p:nvSpPr>
        <p:spPr>
          <a:xfrm>
            <a:off x="486032" y="428604"/>
            <a:ext cx="8300810" cy="5511400"/>
          </a:xfrm>
          <a:prstGeom prst="rect">
            <a:avLst/>
          </a:prstGeom>
          <a:solidFill>
            <a:srgbClr val="CCFF99"/>
          </a:solidFill>
        </p:spPr>
        <p:txBody>
          <a:bodyPr>
            <a:noAutofit/>
          </a:bodyPr>
          <a:lstStyle/>
          <a:p>
            <a:r>
              <a:rPr lang="it-IT" sz="2400" b="1" dirty="0" smtClean="0">
                <a:solidFill>
                  <a:srgbClr val="336600"/>
                </a:solidFill>
              </a:rPr>
              <a:t>3B.7 Integrazione con il territorio e rapporti con le famiglie</a:t>
            </a:r>
          </a:p>
          <a:p>
            <a:endParaRPr lang="it-IT" sz="2400" b="1" dirty="0" smtClean="0">
              <a:solidFill>
                <a:srgbClr val="336600"/>
              </a:solidFill>
            </a:endParaRPr>
          </a:p>
          <a:p>
            <a:pPr algn="just">
              <a:spcAft>
                <a:spcPts val="0"/>
              </a:spcAft>
            </a:pPr>
            <a:endParaRPr lang="it-IT" sz="1600" b="1" dirty="0" smtClean="0">
              <a:solidFill>
                <a:srgbClr val="3366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endParaRPr lang="it-IT" sz="1600" b="1" kern="1200" dirty="0" smtClean="0">
              <a:solidFill>
                <a:srgbClr val="3366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endParaRPr lang="it-IT" sz="1600" b="1" dirty="0" smtClean="0">
              <a:solidFill>
                <a:srgbClr val="3366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endParaRPr lang="it-IT" sz="1600" b="1" kern="1200" dirty="0" smtClean="0">
              <a:solidFill>
                <a:srgbClr val="3366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endParaRPr lang="it-IT" sz="1600" b="1" dirty="0" smtClean="0">
              <a:solidFill>
                <a:srgbClr val="3366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endParaRPr lang="it-IT" sz="1600" b="1" kern="1200" dirty="0" smtClean="0">
              <a:solidFill>
                <a:srgbClr val="3366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endParaRPr lang="it-IT" sz="1600" b="1" dirty="0" smtClean="0">
              <a:solidFill>
                <a:srgbClr val="3366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endParaRPr lang="it-IT" sz="1600" b="1" kern="1200" dirty="0" smtClean="0">
              <a:solidFill>
                <a:srgbClr val="3366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endParaRPr lang="it-IT" sz="1600" b="1" dirty="0" smtClean="0">
              <a:solidFill>
                <a:srgbClr val="3366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endParaRPr lang="it-IT" sz="1600" b="1" kern="1200" dirty="0" smtClean="0">
              <a:solidFill>
                <a:srgbClr val="3366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endParaRPr lang="it-IT" sz="1600" b="1" dirty="0" smtClean="0">
              <a:solidFill>
                <a:srgbClr val="3366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endParaRPr lang="it-IT" sz="1600" b="1" kern="1200" dirty="0" smtClean="0">
              <a:solidFill>
                <a:srgbClr val="3366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endParaRPr lang="it-IT" sz="1600" b="1" dirty="0" smtClean="0">
              <a:solidFill>
                <a:srgbClr val="3366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it-IT" sz="2400" b="1" dirty="0" smtClean="0">
              <a:solidFill>
                <a:srgbClr val="3366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it-IT" sz="2400" b="1" dirty="0" smtClean="0">
              <a:solidFill>
                <a:srgbClr val="3366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endParaRPr lang="it-IT" sz="1600" b="1" kern="1200" dirty="0" smtClean="0">
              <a:solidFill>
                <a:srgbClr val="3366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endParaRPr lang="it-IT" sz="1600" dirty="0" smtClean="0">
              <a:solidFill>
                <a:srgbClr val="3366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endParaRPr lang="it-IT" sz="1600" dirty="0" smtClean="0">
              <a:solidFill>
                <a:srgbClr val="3366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Tabella 2"/>
          <p:cNvGraphicFramePr>
            <a:graphicFrameLocks noGrp="1"/>
          </p:cNvGraphicFramePr>
          <p:nvPr/>
        </p:nvGraphicFramePr>
        <p:xfrm>
          <a:off x="642910" y="1500174"/>
          <a:ext cx="7899428" cy="3749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49714"/>
                <a:gridCol w="3949714"/>
              </a:tblGrid>
              <a:tr h="270282">
                <a:tc>
                  <a:txBody>
                    <a:bodyPr/>
                    <a:lstStyle/>
                    <a:p>
                      <a:r>
                        <a:rPr lang="it-IT" dirty="0" smtClean="0"/>
                        <a:t>PUNTI </a:t>
                      </a:r>
                      <a:r>
                        <a:rPr lang="it-IT" dirty="0" err="1" smtClean="0"/>
                        <a:t>DI</a:t>
                      </a:r>
                      <a:r>
                        <a:rPr lang="it-IT" dirty="0" smtClean="0"/>
                        <a:t> FORZA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PUNTI </a:t>
                      </a:r>
                      <a:r>
                        <a:rPr lang="it-IT" dirty="0" err="1" smtClean="0"/>
                        <a:t>DI</a:t>
                      </a:r>
                      <a:r>
                        <a:rPr lang="it-IT" dirty="0" smtClean="0"/>
                        <a:t> DEBOLEZZA</a:t>
                      </a:r>
                      <a:endParaRPr lang="it-IT" dirty="0"/>
                    </a:p>
                  </a:txBody>
                  <a:tcPr/>
                </a:tc>
              </a:tr>
              <a:tr h="1486552">
                <a:tc>
                  <a:txBody>
                    <a:bodyPr/>
                    <a:lstStyle/>
                    <a:p>
                      <a:pPr algn="just">
                        <a:buFont typeface="Arial" pitchFamily="34" charset="0"/>
                        <a:buChar char="•"/>
                      </a:pPr>
                      <a:r>
                        <a:rPr lang="it-IT" dirty="0" smtClean="0">
                          <a:solidFill>
                            <a:srgbClr val="336600"/>
                          </a:solidFill>
                        </a:rPr>
                        <a:t>Negli anni scolastici precedenti:</a:t>
                      </a:r>
                    </a:p>
                    <a:p>
                      <a:pPr lvl="1" algn="just">
                        <a:buFont typeface="Arial" pitchFamily="34" charset="0"/>
                        <a:buChar char="•"/>
                      </a:pPr>
                      <a:r>
                        <a:rPr lang="it-IT" dirty="0" smtClean="0">
                          <a:solidFill>
                            <a:srgbClr val="336600"/>
                          </a:solidFill>
                        </a:rPr>
                        <a:t>Accordi di rete con altre scuole sul territorio per attività di formazione destinate al personale della scuola, dedicate agli alunni dei vari indirizzi.</a:t>
                      </a:r>
                    </a:p>
                    <a:p>
                      <a:pPr lvl="1" algn="just">
                        <a:buFont typeface="Arial" pitchFamily="34" charset="0"/>
                        <a:buChar char="•"/>
                      </a:pPr>
                      <a:r>
                        <a:rPr lang="it-IT" dirty="0" smtClean="0">
                          <a:solidFill>
                            <a:srgbClr val="336600"/>
                          </a:solidFill>
                        </a:rPr>
                        <a:t>Accordi e partenariati con enti.</a:t>
                      </a:r>
                    </a:p>
                    <a:p>
                      <a:pPr lvl="1" algn="just">
                        <a:buFont typeface="Arial" pitchFamily="34" charset="0"/>
                        <a:buChar char="•"/>
                      </a:pPr>
                      <a:r>
                        <a:rPr lang="it-IT" dirty="0" smtClean="0">
                          <a:solidFill>
                            <a:srgbClr val="336600"/>
                          </a:solidFill>
                        </a:rPr>
                        <a:t>Attività sportive .</a:t>
                      </a:r>
                    </a:p>
                    <a:p>
                      <a:pPr lvl="0" algn="just">
                        <a:buFont typeface="Arial" pitchFamily="34" charset="0"/>
                        <a:buChar char="•"/>
                      </a:pPr>
                      <a:r>
                        <a:rPr lang="it-IT" dirty="0" smtClean="0">
                          <a:solidFill>
                            <a:srgbClr val="336600"/>
                          </a:solidFill>
                        </a:rPr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buFont typeface="Arial" pitchFamily="34" charset="0"/>
                        <a:buChar char="•"/>
                      </a:pPr>
                      <a:r>
                        <a:rPr lang="it-IT" dirty="0" smtClean="0">
                          <a:solidFill>
                            <a:srgbClr val="336600"/>
                          </a:solidFill>
                        </a:rPr>
                        <a:t>Carenza organizzativa e di coordinamento degli enti locali.</a:t>
                      </a:r>
                    </a:p>
                    <a:p>
                      <a:pPr algn="just">
                        <a:lnSpc>
                          <a:spcPct val="100000"/>
                        </a:lnSpc>
                        <a:buFont typeface="Arial" pitchFamily="34" charset="0"/>
                        <a:buChar char="•"/>
                      </a:pPr>
                      <a:r>
                        <a:rPr lang="it-IT" dirty="0" smtClean="0">
                          <a:solidFill>
                            <a:srgbClr val="336600"/>
                          </a:solidFill>
                        </a:rPr>
                        <a:t>Consolidare il rapporto con il mondo del lavoro e con il territorio.</a:t>
                      </a:r>
                    </a:p>
                    <a:p>
                      <a:pPr algn="just">
                        <a:lnSpc>
                          <a:spcPct val="100000"/>
                        </a:lnSpc>
                        <a:buFont typeface="Arial" pitchFamily="34" charset="0"/>
                        <a:buChar char="•"/>
                      </a:pPr>
                      <a:r>
                        <a:rPr lang="it-IT" dirty="0" smtClean="0">
                          <a:solidFill>
                            <a:srgbClr val="336600"/>
                          </a:solidFill>
                        </a:rPr>
                        <a:t>Dispersione territoriale delle famiglie e debole coinvolgimento in riunioni o incontri formali.</a:t>
                      </a:r>
                    </a:p>
                    <a:p>
                      <a:pPr algn="just">
                        <a:lnSpc>
                          <a:spcPct val="100000"/>
                        </a:lnSpc>
                        <a:buFont typeface="Arial" pitchFamily="34" charset="0"/>
                        <a:buChar char="•"/>
                      </a:pPr>
                      <a:r>
                        <a:rPr lang="it-IT" dirty="0" smtClean="0">
                          <a:solidFill>
                            <a:srgbClr val="336600"/>
                          </a:solidFill>
                        </a:rPr>
                        <a:t>Potenziare uso registro elettronico.</a:t>
                      </a:r>
                    </a:p>
                    <a:p>
                      <a:pPr algn="just">
                        <a:lnSpc>
                          <a:spcPct val="100000"/>
                        </a:lnSpc>
                        <a:buFont typeface="Arial" pitchFamily="34" charset="0"/>
                        <a:buChar char="•"/>
                      </a:pPr>
                      <a:r>
                        <a:rPr lang="it-IT" dirty="0" smtClean="0">
                          <a:solidFill>
                            <a:srgbClr val="336600"/>
                          </a:solidFill>
                        </a:rPr>
                        <a:t>Migliorare il sistema di comunicazione, la socializzazione e la condivisione delle informazioni, degli obiettivi perseguiti e dei risultati conseguiti.</a:t>
                      </a: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4"/>
          <p:cNvSpPr txBox="1">
            <a:spLocks/>
          </p:cNvSpPr>
          <p:nvPr/>
        </p:nvSpPr>
        <p:spPr>
          <a:xfrm>
            <a:off x="428596" y="604762"/>
            <a:ext cx="8143932" cy="645540"/>
          </a:xfrm>
          <a:prstGeom prst="rect">
            <a:avLst/>
          </a:prstGeom>
        </p:spPr>
        <p:txBody>
          <a:bodyPr>
            <a:no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it-IT" sz="4800" b="1" i="0" u="none" strike="noStrike" kern="1200" cap="none" spc="0" normalizeH="0" baseline="0" noProof="0" smtClean="0">
                <a:ln>
                  <a:noFill/>
                </a:ln>
                <a:solidFill>
                  <a:srgbClr val="3366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Individuazione delle Priorità</a:t>
            </a:r>
            <a:endParaRPr kumimoji="0" lang="it-IT" sz="4800" b="1" i="0" u="none" strike="noStrike" kern="1200" cap="none" spc="0" normalizeH="0" baseline="0" noProof="0" dirty="0">
              <a:ln>
                <a:noFill/>
              </a:ln>
              <a:solidFill>
                <a:srgbClr val="3366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CasellaDiTesto 2"/>
          <p:cNvSpPr txBox="1"/>
          <p:nvPr/>
        </p:nvSpPr>
        <p:spPr>
          <a:xfrm>
            <a:off x="357158" y="1785926"/>
            <a:ext cx="8286808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it-IT" sz="2400" b="1" dirty="0">
                <a:solidFill>
                  <a:srgbClr val="336600"/>
                </a:solidFill>
              </a:rPr>
              <a:t>Priorità e </a:t>
            </a:r>
            <a:r>
              <a:rPr lang="it-IT" sz="2400" b="1" dirty="0" smtClean="0">
                <a:solidFill>
                  <a:srgbClr val="336600"/>
                </a:solidFill>
              </a:rPr>
              <a:t>Traguardi</a:t>
            </a:r>
          </a:p>
          <a:p>
            <a:pPr algn="just"/>
            <a:r>
              <a:rPr lang="it-IT" sz="2000" dirty="0" smtClean="0">
                <a:solidFill>
                  <a:srgbClr val="336600"/>
                </a:solidFill>
              </a:rPr>
              <a:t>Le PRIORITA’ si riferiscono agli obiettivi generali che la scuola si prefigge di realizzare a LUNGO TERMINE attraverso l’azione di miglioramento. Tra le 4 aree degli esiti degli studenti il </a:t>
            </a:r>
            <a:r>
              <a:rPr lang="it-IT" sz="2000" dirty="0" err="1" smtClean="0">
                <a:solidFill>
                  <a:srgbClr val="336600"/>
                </a:solidFill>
              </a:rPr>
              <a:t>ns</a:t>
            </a:r>
            <a:r>
              <a:rPr lang="it-IT" sz="2000" dirty="0" smtClean="0">
                <a:solidFill>
                  <a:srgbClr val="336600"/>
                </a:solidFill>
              </a:rPr>
              <a:t> istituto intende affrontare l’area relativa alle competenze chiave e di cittadinanza definendo dei traguardi in forma osservabile e/o misurabile, che rappresentano delle mete da raggiungere.</a:t>
            </a:r>
          </a:p>
          <a:p>
            <a:pPr algn="just">
              <a:buFont typeface="Arial" pitchFamily="34" charset="0"/>
              <a:buChar char="•"/>
            </a:pPr>
            <a:r>
              <a:rPr lang="it-IT" sz="2400" dirty="0" smtClean="0">
                <a:solidFill>
                  <a:srgbClr val="336600"/>
                </a:solidFill>
              </a:rPr>
              <a:t> </a:t>
            </a:r>
            <a:r>
              <a:rPr lang="it-IT" sz="2400" b="1" dirty="0" smtClean="0">
                <a:solidFill>
                  <a:srgbClr val="336600"/>
                </a:solidFill>
              </a:rPr>
              <a:t>Obiettivi di processo</a:t>
            </a:r>
          </a:p>
          <a:p>
            <a:pPr algn="just"/>
            <a:r>
              <a:rPr lang="it-IT" sz="2000" dirty="0" smtClean="0">
                <a:solidFill>
                  <a:srgbClr val="336600"/>
                </a:solidFill>
              </a:rPr>
              <a:t>Gli obiettivi di processo sono gli obiettivi operativi da raggiungere nel breve periodo (anno scolastico), rappresentano la definizione operativa a BREVE TERMINE delle attività, attraverso le quali la scuola intende agire per raggiungere le priorità strategiche individuate. Nell’ambito delle 7 aree di processo il </a:t>
            </a:r>
            <a:r>
              <a:rPr lang="it-IT" sz="2000" dirty="0" err="1" smtClean="0">
                <a:solidFill>
                  <a:srgbClr val="336600"/>
                </a:solidFill>
              </a:rPr>
              <a:t>ns</a:t>
            </a:r>
            <a:r>
              <a:rPr lang="it-IT" sz="2000" dirty="0" smtClean="0">
                <a:solidFill>
                  <a:srgbClr val="336600"/>
                </a:solidFill>
              </a:rPr>
              <a:t> Istituto intende intervenire nelle aree di processo: PROGETTAZIONE E VALUTAZIONE - SVILUPPO E VALORIZZAZIONE DELLE RISORSE UMANE - INTEGRAZIONE CON IL TERRITORIO E RAPPORTI CON LE FAMIGLIE. </a:t>
            </a:r>
            <a:endParaRPr lang="it-IT" sz="2400" dirty="0">
              <a:solidFill>
                <a:srgbClr val="3366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75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1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4"/>
          <p:cNvSpPr txBox="1">
            <a:spLocks/>
          </p:cNvSpPr>
          <p:nvPr/>
        </p:nvSpPr>
        <p:spPr>
          <a:xfrm>
            <a:off x="357158" y="604762"/>
            <a:ext cx="8143932" cy="645540"/>
          </a:xfrm>
          <a:prstGeom prst="rect">
            <a:avLst/>
          </a:prstGeom>
        </p:spPr>
        <p:txBody>
          <a:bodyPr>
            <a:no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it-IT" sz="4800" b="1" i="0" u="none" strike="noStrike" kern="1200" cap="none" spc="0" normalizeH="0" baseline="0" noProof="0" smtClean="0">
                <a:ln>
                  <a:noFill/>
                </a:ln>
                <a:solidFill>
                  <a:srgbClr val="3366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Individuazione delle Priorità</a:t>
            </a:r>
            <a:endParaRPr kumimoji="0" lang="it-IT" sz="4800" b="1" i="0" u="none" strike="noStrike" kern="1200" cap="none" spc="0" normalizeH="0" baseline="0" noProof="0" dirty="0">
              <a:ln>
                <a:noFill/>
              </a:ln>
              <a:solidFill>
                <a:srgbClr val="3366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CasellaDiTesto 2"/>
          <p:cNvSpPr txBox="1"/>
          <p:nvPr/>
        </p:nvSpPr>
        <p:spPr>
          <a:xfrm>
            <a:off x="1013304" y="1819470"/>
            <a:ext cx="7273472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it-IT" sz="2400" b="1" dirty="0" smtClean="0">
                <a:solidFill>
                  <a:srgbClr val="336600"/>
                </a:solidFill>
              </a:rPr>
              <a:t>Priorità e Traguardi</a:t>
            </a:r>
          </a:p>
          <a:p>
            <a:pPr marL="342900" lvl="0" indent="-342900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it-IT" sz="2400" dirty="0" smtClean="0">
                <a:solidFill>
                  <a:srgbClr val="336600"/>
                </a:solidFill>
              </a:rPr>
              <a:t>Risultati  </a:t>
            </a:r>
            <a:r>
              <a:rPr lang="it-IT" sz="2400" dirty="0">
                <a:solidFill>
                  <a:srgbClr val="336600"/>
                </a:solidFill>
              </a:rPr>
              <a:t>scolastici</a:t>
            </a:r>
          </a:p>
          <a:p>
            <a:pPr marL="342900" lvl="0" indent="-342900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it-IT" sz="2400" dirty="0" smtClean="0">
                <a:solidFill>
                  <a:srgbClr val="336600"/>
                </a:solidFill>
              </a:rPr>
              <a:t>Risultati  </a:t>
            </a:r>
            <a:r>
              <a:rPr lang="it-IT" sz="2400" dirty="0">
                <a:solidFill>
                  <a:srgbClr val="336600"/>
                </a:solidFill>
              </a:rPr>
              <a:t>nelle prove standardizzate</a:t>
            </a:r>
          </a:p>
          <a:p>
            <a:pPr marL="342900" lvl="0" indent="-342900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it-IT" sz="2400" dirty="0" smtClean="0">
                <a:solidFill>
                  <a:srgbClr val="336600"/>
                </a:solidFill>
              </a:rPr>
              <a:t>Competenze  </a:t>
            </a:r>
            <a:r>
              <a:rPr lang="it-IT" sz="2400" dirty="0">
                <a:solidFill>
                  <a:srgbClr val="336600"/>
                </a:solidFill>
              </a:rPr>
              <a:t>chiave e di cittadinanza</a:t>
            </a:r>
          </a:p>
          <a:p>
            <a:pPr marL="342900" lvl="0" indent="-342900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it-IT" sz="2400" dirty="0" smtClean="0">
                <a:solidFill>
                  <a:srgbClr val="336600"/>
                </a:solidFill>
              </a:rPr>
              <a:t>Risultati  </a:t>
            </a:r>
            <a:r>
              <a:rPr lang="it-IT" sz="2400" dirty="0">
                <a:solidFill>
                  <a:srgbClr val="336600"/>
                </a:solidFill>
              </a:rPr>
              <a:t>a distanza</a:t>
            </a:r>
          </a:p>
          <a:p>
            <a:pPr>
              <a:lnSpc>
                <a:spcPct val="200000"/>
              </a:lnSpc>
            </a:pPr>
            <a:endParaRPr lang="it-IT" sz="800" b="1" dirty="0" smtClean="0">
              <a:solidFill>
                <a:srgbClr val="336600"/>
              </a:solidFill>
            </a:endParaRPr>
          </a:p>
          <a:p>
            <a:pPr>
              <a:lnSpc>
                <a:spcPct val="200000"/>
              </a:lnSpc>
            </a:pPr>
            <a:endParaRPr lang="it-IT" sz="2400" dirty="0">
              <a:solidFill>
                <a:srgbClr val="3366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75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1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158621" y="225425"/>
            <a:ext cx="8485346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it-IT" sz="800" b="1" dirty="0" smtClean="0">
              <a:solidFill>
                <a:srgbClr val="336600"/>
              </a:solidFill>
            </a:endParaRPr>
          </a:p>
          <a:p>
            <a:pPr algn="just"/>
            <a:r>
              <a:rPr lang="it-IT" sz="3200" b="1" dirty="0" smtClean="0">
                <a:solidFill>
                  <a:srgbClr val="336600"/>
                </a:solidFill>
              </a:rPr>
              <a:t>Priorità e Traguardi</a:t>
            </a:r>
          </a:p>
          <a:p>
            <a:pPr algn="just"/>
            <a:r>
              <a:rPr lang="it-IT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1. PRIORITA</a:t>
            </a:r>
            <a:r>
              <a:rPr lang="it-IT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’: </a:t>
            </a:r>
            <a:r>
              <a:rPr lang="it-IT" sz="2400" dirty="0" smtClean="0">
                <a:solidFill>
                  <a:srgbClr val="336600"/>
                </a:solidFill>
              </a:rPr>
              <a:t>Sviluppo </a:t>
            </a:r>
            <a:r>
              <a:rPr lang="it-IT" sz="2400" dirty="0">
                <a:solidFill>
                  <a:srgbClr val="336600"/>
                </a:solidFill>
              </a:rPr>
              <a:t>delle </a:t>
            </a:r>
            <a:r>
              <a:rPr lang="it-IT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competenze</a:t>
            </a:r>
            <a:r>
              <a:rPr lang="it-IT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it-IT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chiave e di cittadinanza </a:t>
            </a:r>
            <a:r>
              <a:rPr lang="it-IT" sz="2400" dirty="0">
                <a:solidFill>
                  <a:srgbClr val="336600"/>
                </a:solidFill>
              </a:rPr>
              <a:t>degli studenti nell’ottica della </a:t>
            </a:r>
            <a:r>
              <a:rPr lang="it-IT" sz="2400" dirty="0" smtClean="0">
                <a:solidFill>
                  <a:srgbClr val="336600"/>
                </a:solidFill>
              </a:rPr>
              <a:t>continuità.</a:t>
            </a:r>
            <a:endParaRPr lang="it-IT" sz="2400" dirty="0">
              <a:solidFill>
                <a:srgbClr val="336600"/>
              </a:solidFill>
            </a:endParaRPr>
          </a:p>
          <a:p>
            <a:pPr algn="just"/>
            <a:endParaRPr lang="it-IT" sz="32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pPr algn="just"/>
            <a:r>
              <a:rPr lang="it-IT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TRAGUARDI</a:t>
            </a:r>
            <a:r>
              <a:rPr lang="it-IT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: </a:t>
            </a:r>
            <a:r>
              <a:rPr lang="it-IT" sz="2400" dirty="0" smtClean="0">
                <a:solidFill>
                  <a:srgbClr val="336600"/>
                </a:solidFill>
              </a:rPr>
              <a:t>Aumento </a:t>
            </a:r>
            <a:r>
              <a:rPr lang="it-IT" sz="2400" dirty="0">
                <a:solidFill>
                  <a:srgbClr val="336600"/>
                </a:solidFill>
              </a:rPr>
              <a:t>del livello di sviluppo delle competenze civiche e </a:t>
            </a:r>
            <a:r>
              <a:rPr lang="it-IT" sz="2400" dirty="0" smtClean="0">
                <a:solidFill>
                  <a:srgbClr val="336600"/>
                </a:solidFill>
              </a:rPr>
              <a:t>sociali.</a:t>
            </a:r>
          </a:p>
          <a:p>
            <a:pPr algn="just"/>
            <a:endParaRPr lang="it-IT" sz="2400" dirty="0" smtClean="0">
              <a:solidFill>
                <a:srgbClr val="336600"/>
              </a:solidFill>
            </a:endParaRPr>
          </a:p>
          <a:p>
            <a:pPr lvl="0" algn="just"/>
            <a:r>
              <a:rPr lang="it-IT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2. PRIORITA</a:t>
            </a:r>
            <a:r>
              <a:rPr lang="it-IT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’: </a:t>
            </a:r>
            <a:r>
              <a:rPr lang="it-IT" sz="2400" dirty="0" smtClean="0">
                <a:solidFill>
                  <a:srgbClr val="336600"/>
                </a:solidFill>
              </a:rPr>
              <a:t>Potenziare le </a:t>
            </a:r>
            <a:r>
              <a:rPr lang="it-IT" sz="2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competenze </a:t>
            </a:r>
            <a:r>
              <a:rPr lang="it-IT" sz="2400" dirty="0" smtClean="0">
                <a:solidFill>
                  <a:srgbClr val="336600"/>
                </a:solidFill>
              </a:rPr>
              <a:t>degli studenti in ambito linguistico</a:t>
            </a:r>
            <a:r>
              <a:rPr lang="it-IT" sz="2400" smtClean="0">
                <a:solidFill>
                  <a:srgbClr val="336600"/>
                </a:solidFill>
              </a:rPr>
              <a:t>, matematico,digitale e </a:t>
            </a:r>
            <a:r>
              <a:rPr lang="it-IT" sz="2400" dirty="0" smtClean="0">
                <a:solidFill>
                  <a:srgbClr val="336600"/>
                </a:solidFill>
              </a:rPr>
              <a:t>operativo.</a:t>
            </a:r>
          </a:p>
          <a:p>
            <a:pPr algn="just"/>
            <a:endParaRPr lang="it-IT" sz="32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pPr algn="just"/>
            <a:r>
              <a:rPr lang="it-IT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TRAGUARDI</a:t>
            </a:r>
            <a:r>
              <a:rPr lang="it-IT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: </a:t>
            </a:r>
            <a:r>
              <a:rPr lang="it-IT" sz="2400" dirty="0" smtClean="0">
                <a:solidFill>
                  <a:srgbClr val="336600"/>
                </a:solidFill>
              </a:rPr>
              <a:t>Aumento del numero di studenti con successo scolastico significativo nelle valutazioni disciplinari e nei livelli di competenza.</a:t>
            </a:r>
          </a:p>
          <a:p>
            <a:pPr algn="just"/>
            <a:endParaRPr lang="it-IT" sz="2400" dirty="0">
              <a:solidFill>
                <a:srgbClr val="3366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4"/>
          <p:cNvSpPr txBox="1">
            <a:spLocks/>
          </p:cNvSpPr>
          <p:nvPr/>
        </p:nvSpPr>
        <p:spPr>
          <a:xfrm>
            <a:off x="1013304" y="604762"/>
            <a:ext cx="6987720" cy="645540"/>
          </a:xfrm>
          <a:prstGeom prst="rect">
            <a:avLst/>
          </a:prstGeom>
        </p:spPr>
        <p:txBody>
          <a:bodyPr>
            <a:no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it-IT" sz="4800" b="1" i="0" u="none" strike="noStrike" kern="1200" cap="none" spc="0" normalizeH="0" baseline="0" noProof="0" smtClean="0">
                <a:ln>
                  <a:noFill/>
                </a:ln>
                <a:solidFill>
                  <a:srgbClr val="3366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Obiettivi di processo</a:t>
            </a:r>
            <a:endParaRPr kumimoji="0" lang="it-IT" sz="4800" b="1" i="0" u="none" strike="noStrike" kern="1200" cap="none" spc="0" normalizeH="0" baseline="0" noProof="0" dirty="0">
              <a:ln>
                <a:noFill/>
              </a:ln>
              <a:solidFill>
                <a:srgbClr val="3366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Rettangolo 2"/>
          <p:cNvSpPr/>
          <p:nvPr/>
        </p:nvSpPr>
        <p:spPr>
          <a:xfrm>
            <a:off x="1013304" y="2011105"/>
            <a:ext cx="734491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it-IT" sz="2000" b="1" dirty="0" smtClean="0">
                <a:solidFill>
                  <a:srgbClr val="336600"/>
                </a:solidFill>
              </a:rPr>
              <a:t>Aree di </a:t>
            </a:r>
            <a:r>
              <a:rPr lang="it-IT" sz="2000" b="1" dirty="0">
                <a:solidFill>
                  <a:srgbClr val="336600"/>
                </a:solidFill>
              </a:rPr>
              <a:t>processo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it-IT" sz="2000" b="1" dirty="0">
                <a:solidFill>
                  <a:srgbClr val="336600"/>
                </a:solidFill>
              </a:rPr>
              <a:t>Curricolo progettazione valutazione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it-IT" sz="2000" b="1" dirty="0">
                <a:solidFill>
                  <a:srgbClr val="336600"/>
                </a:solidFill>
              </a:rPr>
              <a:t>Ambiente di apprendimento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it-IT" sz="2000" b="1" dirty="0">
                <a:solidFill>
                  <a:srgbClr val="336600"/>
                </a:solidFill>
              </a:rPr>
              <a:t>Inclusione e differenziazione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it-IT" sz="2000" b="1" dirty="0">
                <a:solidFill>
                  <a:srgbClr val="336600"/>
                </a:solidFill>
              </a:rPr>
              <a:t>Continuità e orientamento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it-IT" sz="2000" b="1" dirty="0">
                <a:solidFill>
                  <a:srgbClr val="336600"/>
                </a:solidFill>
              </a:rPr>
              <a:t>Orientamento strategico e organizzazione della scuola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it-IT" sz="2000" b="1" dirty="0">
                <a:solidFill>
                  <a:srgbClr val="336600"/>
                </a:solidFill>
              </a:rPr>
              <a:t>Sviluppo e valorizzazione delle risorse umane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it-IT" sz="2000" b="1" dirty="0">
                <a:solidFill>
                  <a:srgbClr val="336600"/>
                </a:solidFill>
              </a:rPr>
              <a:t>Integrazione con il territorio e rapporti con le famiglie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75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1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130629" y="96221"/>
            <a:ext cx="8584776" cy="6370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2400" b="1" dirty="0" smtClean="0">
                <a:solidFill>
                  <a:srgbClr val="336600"/>
                </a:solidFill>
              </a:rPr>
              <a:t>OBIETTIVI DI PROCESSO</a:t>
            </a:r>
          </a:p>
          <a:p>
            <a:pPr algn="just"/>
            <a:r>
              <a:rPr lang="it-IT" sz="2400" dirty="0" smtClean="0">
                <a:solidFill>
                  <a:srgbClr val="336600"/>
                </a:solidFill>
              </a:rPr>
              <a:t>AREA </a:t>
            </a:r>
            <a:r>
              <a:rPr lang="it-IT" sz="2400" dirty="0" err="1">
                <a:solidFill>
                  <a:srgbClr val="336600"/>
                </a:solidFill>
              </a:rPr>
              <a:t>DI</a:t>
            </a:r>
            <a:r>
              <a:rPr lang="it-IT" sz="2400" dirty="0">
                <a:solidFill>
                  <a:srgbClr val="336600"/>
                </a:solidFill>
              </a:rPr>
              <a:t> </a:t>
            </a:r>
            <a:r>
              <a:rPr lang="it-IT" sz="2400" dirty="0" smtClean="0">
                <a:solidFill>
                  <a:srgbClr val="336600"/>
                </a:solidFill>
              </a:rPr>
              <a:t>PROCESSO</a:t>
            </a:r>
          </a:p>
          <a:p>
            <a:pPr algn="just"/>
            <a:r>
              <a:rPr lang="it-IT" sz="2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CURRICULO ,PROGETTAZIONE </a:t>
            </a:r>
            <a:r>
              <a:rPr lang="it-IT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E VALUTAZIONE</a:t>
            </a:r>
            <a:endParaRPr lang="it-IT" sz="20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lvl="0" algn="just">
              <a:buFont typeface="Arial" pitchFamily="34" charset="0"/>
              <a:buChar char="•"/>
            </a:pPr>
            <a:r>
              <a:rPr lang="it-IT" dirty="0" smtClean="0">
                <a:solidFill>
                  <a:srgbClr val="336600"/>
                </a:solidFill>
              </a:rPr>
              <a:t>Potenziare il curriculum linguistico e matematico.</a:t>
            </a:r>
            <a:endParaRPr lang="it-IT" dirty="0">
              <a:solidFill>
                <a:srgbClr val="336600"/>
              </a:solidFill>
            </a:endParaRPr>
          </a:p>
          <a:p>
            <a:pPr lvl="0" algn="just">
              <a:buFont typeface="Arial" pitchFamily="34" charset="0"/>
              <a:buChar char="•"/>
            </a:pPr>
            <a:r>
              <a:rPr lang="it-IT" dirty="0" smtClean="0">
                <a:solidFill>
                  <a:srgbClr val="336600"/>
                </a:solidFill>
              </a:rPr>
              <a:t>Diffusione  e condivisione di metodologie didattiche innovative.</a:t>
            </a:r>
          </a:p>
          <a:p>
            <a:pPr lvl="0" algn="just">
              <a:buFont typeface="Arial" pitchFamily="34" charset="0"/>
              <a:buChar char="•"/>
            </a:pPr>
            <a:r>
              <a:rPr lang="it-IT" dirty="0" smtClean="0">
                <a:solidFill>
                  <a:srgbClr val="336600"/>
                </a:solidFill>
              </a:rPr>
              <a:t>Promuovere strategie educative e didattiche più coerenti con i bisogni degli alunni.</a:t>
            </a:r>
          </a:p>
          <a:p>
            <a:pPr lvl="0" algn="just">
              <a:buFont typeface="Arial" pitchFamily="34" charset="0"/>
              <a:buChar char="•"/>
            </a:pPr>
            <a:r>
              <a:rPr lang="it-IT" dirty="0" smtClean="0">
                <a:solidFill>
                  <a:srgbClr val="336600"/>
                </a:solidFill>
              </a:rPr>
              <a:t>Migliorare i risultati delle prove Invalsi.</a:t>
            </a:r>
          </a:p>
          <a:p>
            <a:pPr lvl="0" algn="just">
              <a:buFont typeface="Arial" pitchFamily="34" charset="0"/>
              <a:buChar char="•"/>
            </a:pPr>
            <a:r>
              <a:rPr lang="it-IT" dirty="0" smtClean="0">
                <a:solidFill>
                  <a:srgbClr val="336600"/>
                </a:solidFill>
              </a:rPr>
              <a:t>Ridurre il numero dei debiti a giugno.</a:t>
            </a:r>
          </a:p>
          <a:p>
            <a:pPr lvl="0" algn="just">
              <a:buFont typeface="Arial" pitchFamily="34" charset="0"/>
              <a:buChar char="•"/>
            </a:pPr>
            <a:r>
              <a:rPr lang="it-IT" dirty="0" smtClean="0">
                <a:solidFill>
                  <a:srgbClr val="336600"/>
                </a:solidFill>
              </a:rPr>
              <a:t>Rivedere organizzazione dei corsi di recupero sia nei tempi che nelle modalità.</a:t>
            </a:r>
            <a:endParaRPr lang="it-IT" dirty="0">
              <a:solidFill>
                <a:srgbClr val="336600"/>
              </a:solidFill>
            </a:endParaRPr>
          </a:p>
          <a:p>
            <a:pPr lvl="0" algn="just">
              <a:buFont typeface="Arial" pitchFamily="34" charset="0"/>
              <a:buChar char="•"/>
            </a:pPr>
            <a:r>
              <a:rPr lang="it-IT" dirty="0">
                <a:solidFill>
                  <a:srgbClr val="336600"/>
                </a:solidFill>
              </a:rPr>
              <a:t>Rivedere e condividere il processo di </a:t>
            </a:r>
            <a:r>
              <a:rPr lang="it-IT" dirty="0" smtClean="0">
                <a:solidFill>
                  <a:srgbClr val="336600"/>
                </a:solidFill>
              </a:rPr>
              <a:t>valutazione.</a:t>
            </a:r>
          </a:p>
          <a:p>
            <a:pPr lvl="0" algn="just">
              <a:buFont typeface="Arial" pitchFamily="34" charset="0"/>
              <a:buChar char="•"/>
            </a:pPr>
            <a:endParaRPr lang="it-IT" sz="2400" dirty="0" smtClean="0">
              <a:solidFill>
                <a:srgbClr val="336600"/>
              </a:solidFill>
            </a:endParaRPr>
          </a:p>
          <a:p>
            <a:pPr algn="just"/>
            <a:r>
              <a:rPr lang="it-IT" sz="2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 SVILUPPO E VALORIZZAZIONE DELLE RISORSE UMANE</a:t>
            </a:r>
            <a:endParaRPr lang="it-IT" sz="20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just">
              <a:buFont typeface="Arial" pitchFamily="34" charset="0"/>
              <a:buChar char="•"/>
            </a:pPr>
            <a:r>
              <a:rPr lang="it-IT" dirty="0" smtClean="0">
                <a:solidFill>
                  <a:srgbClr val="336600"/>
                </a:solidFill>
              </a:rPr>
              <a:t>Sostenere formazione ed autoaggiornamento per la diffusione dell’innovazione </a:t>
            </a:r>
            <a:r>
              <a:rPr lang="it-IT" dirty="0" err="1" smtClean="0">
                <a:solidFill>
                  <a:srgbClr val="336600"/>
                </a:solidFill>
              </a:rPr>
              <a:t>metodologico-didattica</a:t>
            </a:r>
            <a:r>
              <a:rPr lang="it-IT" dirty="0" smtClean="0">
                <a:solidFill>
                  <a:srgbClr val="336600"/>
                </a:solidFill>
              </a:rPr>
              <a:t>.</a:t>
            </a:r>
          </a:p>
          <a:p>
            <a:pPr algn="just">
              <a:buFont typeface="Arial" pitchFamily="34" charset="0"/>
              <a:buChar char="•"/>
            </a:pPr>
            <a:r>
              <a:rPr lang="it-IT" dirty="0" smtClean="0">
                <a:solidFill>
                  <a:srgbClr val="336600"/>
                </a:solidFill>
              </a:rPr>
              <a:t>Creare un team che definisca un piano di formazione annuale coerente con gli obiettivi del </a:t>
            </a:r>
            <a:r>
              <a:rPr lang="it-IT" dirty="0" err="1" smtClean="0">
                <a:solidFill>
                  <a:srgbClr val="336600"/>
                </a:solidFill>
              </a:rPr>
              <a:t>PdM</a:t>
            </a:r>
            <a:r>
              <a:rPr lang="it-IT" dirty="0" smtClean="0">
                <a:solidFill>
                  <a:srgbClr val="336600"/>
                </a:solidFill>
              </a:rPr>
              <a:t> e con le azioni predisposte nel PTOF</a:t>
            </a:r>
          </a:p>
          <a:p>
            <a:pPr lvl="0" algn="just">
              <a:buFont typeface="Arial" pitchFamily="34" charset="0"/>
              <a:buChar char="•"/>
            </a:pPr>
            <a:r>
              <a:rPr lang="it-IT" dirty="0" smtClean="0">
                <a:solidFill>
                  <a:srgbClr val="336600"/>
                </a:solidFill>
              </a:rPr>
              <a:t>Individuare i referenti ASL dei vari indirizzi che svolgano il ruolo di coordinatori  nella fase di pianificazione, realizzazione,valutazione e  monitoraggio.</a:t>
            </a:r>
          </a:p>
          <a:p>
            <a:pPr lvl="0" algn="just">
              <a:buFont typeface="Arial" pitchFamily="34" charset="0"/>
              <a:buChar char="•"/>
            </a:pPr>
            <a:r>
              <a:rPr lang="it-IT" dirty="0" smtClean="0">
                <a:solidFill>
                  <a:srgbClr val="336600"/>
                </a:solidFill>
              </a:rPr>
              <a:t>Potenziare il ruolo dei coordinatori di classe.</a:t>
            </a:r>
          </a:p>
          <a:p>
            <a:pPr lvl="0" algn="just">
              <a:buFont typeface="Arial" pitchFamily="34" charset="0"/>
              <a:buChar char="•"/>
            </a:pPr>
            <a:r>
              <a:rPr lang="it-IT" dirty="0" smtClean="0">
                <a:solidFill>
                  <a:srgbClr val="336600"/>
                </a:solidFill>
              </a:rPr>
              <a:t>Attivare corsi di formazione e di aggiornamento sulla valutazione per competenze, sulla certificazione delle competenze.</a:t>
            </a:r>
            <a:endParaRPr lang="it-IT" dirty="0">
              <a:solidFill>
                <a:srgbClr val="3366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130629" y="96221"/>
            <a:ext cx="8799090" cy="5847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it-IT" sz="1400" dirty="0" smtClean="0">
              <a:solidFill>
                <a:srgbClr val="336600"/>
              </a:solidFill>
            </a:endParaRPr>
          </a:p>
          <a:p>
            <a:pPr algn="just"/>
            <a:r>
              <a:rPr lang="it-IT" sz="1400" dirty="0">
                <a:solidFill>
                  <a:srgbClr val="336600"/>
                </a:solidFill>
              </a:rPr>
              <a:t> </a:t>
            </a:r>
            <a:r>
              <a:rPr lang="it-IT" sz="2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INTEGRAZIONE </a:t>
            </a:r>
            <a:r>
              <a:rPr lang="it-IT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CON IL TERRITORIO E RAPPORTI CON LE </a:t>
            </a:r>
            <a:r>
              <a:rPr lang="it-IT" sz="2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FAMIGLIE</a:t>
            </a:r>
          </a:p>
          <a:p>
            <a:pPr algn="just"/>
            <a:endParaRPr lang="it-IT" sz="2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lvl="0" algn="just">
              <a:buFont typeface="Arial" pitchFamily="34" charset="0"/>
              <a:buChar char="•"/>
            </a:pPr>
            <a:r>
              <a:rPr lang="it-IT" sz="2400" dirty="0" smtClean="0">
                <a:solidFill>
                  <a:srgbClr val="336600"/>
                </a:solidFill>
              </a:rPr>
              <a:t>Promuovere la collaborazione con il territorio.</a:t>
            </a:r>
          </a:p>
          <a:p>
            <a:pPr lvl="0" algn="just">
              <a:buFont typeface="Arial" pitchFamily="34" charset="0"/>
              <a:buChar char="•"/>
            </a:pPr>
            <a:r>
              <a:rPr lang="it-IT" sz="2400" dirty="0" smtClean="0">
                <a:solidFill>
                  <a:srgbClr val="336600"/>
                </a:solidFill>
              </a:rPr>
              <a:t>Consolidare il rapporto con il mondo del lavoro.</a:t>
            </a:r>
          </a:p>
          <a:p>
            <a:pPr lvl="0" algn="just">
              <a:buFont typeface="Arial" pitchFamily="34" charset="0"/>
              <a:buChar char="•"/>
            </a:pPr>
            <a:r>
              <a:rPr lang="it-IT" sz="2400" dirty="0" smtClean="0">
                <a:solidFill>
                  <a:srgbClr val="336600"/>
                </a:solidFill>
              </a:rPr>
              <a:t>Stipulare  accordi e convenzioni con istituti, enti ed agenzie in tema di inclusione e integrazione.</a:t>
            </a:r>
          </a:p>
          <a:p>
            <a:pPr lvl="0" algn="just">
              <a:buFont typeface="Arial" pitchFamily="34" charset="0"/>
              <a:buChar char="•"/>
            </a:pPr>
            <a:r>
              <a:rPr lang="it-IT" sz="2400" dirty="0" smtClean="0">
                <a:solidFill>
                  <a:srgbClr val="336600"/>
                </a:solidFill>
              </a:rPr>
              <a:t>Condividere </a:t>
            </a:r>
            <a:r>
              <a:rPr lang="it-IT" sz="2400" dirty="0">
                <a:solidFill>
                  <a:srgbClr val="336600"/>
                </a:solidFill>
              </a:rPr>
              <a:t>con le famiglie </a:t>
            </a:r>
            <a:r>
              <a:rPr lang="it-IT" sz="2400" dirty="0" smtClean="0">
                <a:solidFill>
                  <a:srgbClr val="336600"/>
                </a:solidFill>
              </a:rPr>
              <a:t>e </a:t>
            </a:r>
            <a:r>
              <a:rPr lang="it-IT" sz="2400" dirty="0">
                <a:solidFill>
                  <a:srgbClr val="336600"/>
                </a:solidFill>
              </a:rPr>
              <a:t>le scuole del territorio il percorso di realizzazione, attuazione, monitoraggio, verifica e valutazione del curricolo </a:t>
            </a:r>
            <a:r>
              <a:rPr lang="it-IT" sz="2400" dirty="0" smtClean="0">
                <a:solidFill>
                  <a:srgbClr val="336600"/>
                </a:solidFill>
              </a:rPr>
              <a:t>relativo </a:t>
            </a:r>
            <a:r>
              <a:rPr lang="it-IT" sz="2400" dirty="0">
                <a:solidFill>
                  <a:srgbClr val="336600"/>
                </a:solidFill>
              </a:rPr>
              <a:t>alle competenze civiche, di cittadinanza, personali, il percorso di valutazione, la certificazione delle competenze, attraverso la condivisione di documentazione chiara,  leggibile, misurabile e comparabile</a:t>
            </a:r>
            <a:r>
              <a:rPr lang="it-IT" sz="2400" dirty="0" smtClean="0">
                <a:solidFill>
                  <a:srgbClr val="336600"/>
                </a:solidFill>
              </a:rPr>
              <a:t>.</a:t>
            </a:r>
          </a:p>
          <a:p>
            <a:pPr lvl="0" algn="just">
              <a:buFont typeface="Arial" pitchFamily="34" charset="0"/>
              <a:buChar char="•"/>
            </a:pPr>
            <a:r>
              <a:rPr lang="it-IT" sz="2400" dirty="0" smtClean="0">
                <a:solidFill>
                  <a:srgbClr val="336600"/>
                </a:solidFill>
              </a:rPr>
              <a:t>Potenziare il sito web della scuola.</a:t>
            </a:r>
          </a:p>
          <a:p>
            <a:pPr lvl="0" algn="just">
              <a:buFont typeface="Arial" pitchFamily="34" charset="0"/>
              <a:buChar char="•"/>
            </a:pPr>
            <a:r>
              <a:rPr lang="it-IT" sz="2400" dirty="0" smtClean="0">
                <a:solidFill>
                  <a:srgbClr val="336600"/>
                </a:solidFill>
              </a:rPr>
              <a:t>Potenziare l’utilizzo del registro elettronico.</a:t>
            </a:r>
          </a:p>
          <a:p>
            <a:pPr algn="just"/>
            <a:endParaRPr lang="it-IT" sz="2400" dirty="0" smtClean="0">
              <a:solidFill>
                <a:srgbClr val="3366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406</TotalTime>
  <Words>1891</Words>
  <Application>Microsoft Office PowerPoint</Application>
  <PresentationFormat>Presentazione su schermo (4:3)</PresentationFormat>
  <Paragraphs>347</Paragraphs>
  <Slides>28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28</vt:i4>
      </vt:variant>
    </vt:vector>
  </HeadingPairs>
  <TitlesOfParts>
    <vt:vector size="33" baseType="lpstr">
      <vt:lpstr>Arial</vt:lpstr>
      <vt:lpstr>Calibri</vt:lpstr>
      <vt:lpstr>Times New Roman</vt:lpstr>
      <vt:lpstr>Wingdings</vt:lpstr>
      <vt:lpstr>Tema di Office</vt:lpstr>
      <vt:lpstr>Rapporto Autovalutazione </vt:lpstr>
      <vt:lpstr>Presentazione standard di PowerPoint</vt:lpstr>
      <vt:lpstr>Presentazione standard di PowerPoint</vt:lpstr>
      <vt:lpstr>1. CONTESTO E RISORSE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gi chi</dc:creator>
  <cp:lastModifiedBy>Utente Windows</cp:lastModifiedBy>
  <cp:revision>95</cp:revision>
  <dcterms:created xsi:type="dcterms:W3CDTF">2018-10-23T14:17:14Z</dcterms:created>
  <dcterms:modified xsi:type="dcterms:W3CDTF">2019-02-21T18:43:09Z</dcterms:modified>
</cp:coreProperties>
</file>